
<file path=[Content_Types].xml><?xml version="1.0" encoding="utf-8"?>
<Types xmlns="http://schemas.openxmlformats.org/package/2006/content-types">
  <Default Extension="png" ContentType="image/png"/>
  <Default Extension="sv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52" r:id="rId2"/>
    <p:sldId id="259" r:id="rId3"/>
    <p:sldId id="260" r:id="rId4"/>
    <p:sldId id="322" r:id="rId5"/>
    <p:sldId id="300" r:id="rId6"/>
    <p:sldId id="312" r:id="rId7"/>
    <p:sldId id="314" r:id="rId8"/>
    <p:sldId id="262" r:id="rId9"/>
    <p:sldId id="323" r:id="rId10"/>
    <p:sldId id="324" r:id="rId11"/>
    <p:sldId id="261" r:id="rId12"/>
    <p:sldId id="299" r:id="rId13"/>
    <p:sldId id="290" r:id="rId14"/>
    <p:sldId id="291" r:id="rId15"/>
    <p:sldId id="269" r:id="rId16"/>
    <p:sldId id="309" r:id="rId17"/>
    <p:sldId id="310" r:id="rId18"/>
    <p:sldId id="311" r:id="rId19"/>
    <p:sldId id="327" r:id="rId20"/>
    <p:sldId id="272" r:id="rId21"/>
    <p:sldId id="273" r:id="rId22"/>
    <p:sldId id="348" r:id="rId23"/>
    <p:sldId id="349" r:id="rId24"/>
    <p:sldId id="293" r:id="rId25"/>
    <p:sldId id="294" r:id="rId26"/>
    <p:sldId id="341" r:id="rId27"/>
    <p:sldId id="328" r:id="rId28"/>
    <p:sldId id="258" r:id="rId29"/>
    <p:sldId id="329" r:id="rId30"/>
    <p:sldId id="281" r:id="rId31"/>
    <p:sldId id="282" r:id="rId32"/>
    <p:sldId id="270" r:id="rId33"/>
    <p:sldId id="330" r:id="rId34"/>
    <p:sldId id="297" r:id="rId35"/>
    <p:sldId id="346" r:id="rId36"/>
    <p:sldId id="331" r:id="rId37"/>
    <p:sldId id="296" r:id="rId38"/>
    <p:sldId id="298" r:id="rId39"/>
    <p:sldId id="316" r:id="rId40"/>
    <p:sldId id="317" r:id="rId41"/>
    <p:sldId id="276" r:id="rId42"/>
    <p:sldId id="277" r:id="rId43"/>
    <p:sldId id="278" r:id="rId44"/>
    <p:sldId id="279" r:id="rId45"/>
    <p:sldId id="326" r:id="rId46"/>
    <p:sldId id="280" r:id="rId47"/>
    <p:sldId id="285" r:id="rId48"/>
    <p:sldId id="287" r:id="rId49"/>
    <p:sldId id="284" r:id="rId50"/>
    <p:sldId id="288" r:id="rId51"/>
    <p:sldId id="286" r:id="rId52"/>
    <p:sldId id="333" r:id="rId53"/>
    <p:sldId id="320" r:id="rId54"/>
    <p:sldId id="302" r:id="rId55"/>
    <p:sldId id="303" r:id="rId56"/>
    <p:sldId id="334" r:id="rId57"/>
    <p:sldId id="283" r:id="rId58"/>
    <p:sldId id="343" r:id="rId59"/>
    <p:sldId id="344" r:id="rId60"/>
    <p:sldId id="342" r:id="rId61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2" autoAdjust="0"/>
    <p:restoredTop sz="86723" autoAdjust="0"/>
  </p:normalViewPr>
  <p:slideViewPr>
    <p:cSldViewPr>
      <p:cViewPr>
        <p:scale>
          <a:sx n="60" d="100"/>
          <a:sy n="60" d="100"/>
        </p:scale>
        <p:origin x="-1320" y="-2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6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C1E7-F4CA-4A9F-9D90-874D67A019D6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6A3FE-C9FA-44FE-9C52-DE68191B0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741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DDAC0-35BC-4489-B85E-B5E8C0E779BB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34E0C-A56C-49A5-80AC-4969CF949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4E0C-A56C-49A5-80AC-4969CF9498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Photon generates</a:t>
            </a:r>
            <a:r>
              <a:rPr lang="en-US" baseline="0" dirty="0" smtClean="0"/>
              <a:t> electron, but few electrons are hard to detect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4E0C-A56C-49A5-80AC-4969CF9498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Higher gain doesn’t necessarily</a:t>
            </a:r>
            <a:r>
              <a:rPr lang="en-US" baseline="0" dirty="0" smtClean="0"/>
              <a:t> mean higher sensitivity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4E0C-A56C-49A5-80AC-4969CF9498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42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4E0C-A56C-49A5-80AC-4969CF9498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4E0C-A56C-49A5-80AC-4969CF9498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8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4E0C-A56C-49A5-80AC-4969CF9498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2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r>
              <a:rPr lang="en-US" baseline="0" dirty="0" smtClean="0"/>
              <a:t> companies don’t generally make the chip sensor, only the electronics that surround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4E0C-A56C-49A5-80AC-4969CF9498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60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r>
              <a:rPr lang="en-US" baseline="0" dirty="0" smtClean="0"/>
              <a:t> details: On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300 photons per molecule. 10 photons/pixel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4E0C-A56C-49A5-80AC-4969CF9498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3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1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4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59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6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8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2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6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8DBA1-10E5-40F7-A6C5-4010878AFF35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9B003-1053-4D2F-B722-C94979DF4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7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0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152400"/>
            <a:ext cx="3352800" cy="2743200"/>
          </a:xfrm>
        </p:spPr>
        <p:txBody>
          <a:bodyPr/>
          <a:lstStyle/>
          <a:p>
            <a:r>
              <a:rPr lang="en-US" dirty="0" smtClean="0"/>
              <a:t>Cameras For Microscopy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4038600"/>
            <a:ext cx="33528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Ryan </a:t>
            </a:r>
            <a:r>
              <a:rPr lang="en-US" dirty="0" smtClean="0">
                <a:solidFill>
                  <a:schemeClr val="tx1"/>
                </a:solidFill>
              </a:rPr>
              <a:t>McGorty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26 March 2013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meant by “read out”?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56071"/>
              </p:ext>
            </p:extLst>
          </p:nvPr>
        </p:nvGraphicFramePr>
        <p:xfrm>
          <a:off x="1447800" y="4038600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Bit 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gray levels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8</a:t>
                      </a:r>
                      <a:r>
                        <a:rPr lang="en-US" dirty="0" smtClean="0"/>
                        <a:t> = </a:t>
                      </a:r>
                      <a:r>
                        <a:rPr lang="en-US" b="1" dirty="0" smtClean="0"/>
                        <a:t>256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10</a:t>
                      </a:r>
                      <a:r>
                        <a:rPr lang="en-US" dirty="0" smtClean="0"/>
                        <a:t> = </a:t>
                      </a:r>
                      <a:r>
                        <a:rPr lang="en-US" b="1" dirty="0" smtClean="0"/>
                        <a:t>1024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12</a:t>
                      </a:r>
                      <a:r>
                        <a:rPr lang="en-US" dirty="0" smtClean="0"/>
                        <a:t> = </a:t>
                      </a:r>
                      <a:r>
                        <a:rPr lang="en-US" b="1" dirty="0" smtClean="0"/>
                        <a:t>4096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14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b="1" baseline="0" dirty="0" smtClean="0"/>
                        <a:t>16384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16</a:t>
                      </a:r>
                      <a:r>
                        <a:rPr lang="en-US" dirty="0" smtClean="0"/>
                        <a:t> = </a:t>
                      </a:r>
                      <a:r>
                        <a:rPr lang="en-US" b="1" dirty="0" smtClean="0"/>
                        <a:t>65536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1295399" y="2518172"/>
            <a:ext cx="1828801" cy="76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Photoelectrons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419600" y="2518172"/>
            <a:ext cx="1066800" cy="76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Voltage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62800" y="2518172"/>
            <a:ext cx="1219200" cy="76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10011101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352800" y="2746772"/>
            <a:ext cx="762000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86320" y="2746772"/>
            <a:ext cx="762000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/>
          <p:cNvSpPr/>
          <p:nvPr/>
        </p:nvSpPr>
        <p:spPr>
          <a:xfrm>
            <a:off x="685800" y="1756172"/>
            <a:ext cx="533400" cy="685800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09457" y="22573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Amplifier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13047" y="2024241"/>
            <a:ext cx="1708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Analog-Digital</a:t>
            </a:r>
            <a:br>
              <a:rPr lang="en-US" dirty="0" smtClean="0"/>
            </a:br>
            <a:r>
              <a:rPr lang="en-US" dirty="0" smtClean="0"/>
              <a:t>Converter (ADC)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71648" y="2137172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× QE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4455" y="1571506"/>
            <a:ext cx="97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Photons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66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CCD Detectors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4876800" cy="3375004"/>
          </a:xfrm>
        </p:spPr>
      </p:pic>
      <p:sp>
        <p:nvSpPr>
          <p:cNvPr id="6" name="TextBox 5"/>
          <p:cNvSpPr txBox="1"/>
          <p:nvPr/>
        </p:nvSpPr>
        <p:spPr>
          <a:xfrm>
            <a:off x="228600" y="64008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http://www.microscopyu.com/articles/digitalimaging/ccdintro.html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1447800"/>
            <a:ext cx="33528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Charge-Coupled Device</a:t>
            </a:r>
          </a:p>
          <a:p>
            <a:endParaRPr lang="en-US" sz="2000" dirty="0"/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Invented at Bell Labs in 1970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2009 Nobel Prize in Physics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Widely used in TV, medical, astronomy cameras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Array of light sensitive MOS capacitors (pixels)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Incoming light generates electrons which are captured in a potential well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Electrodes, or gates, move the charge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229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or Back Illuminated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3810000" cy="2574018"/>
          </a:xfrm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http://learn.hamamatsu.com/articles/quantumefficiency.html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1447800"/>
            <a:ext cx="3810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Traditional</a:t>
            </a:r>
            <a:r>
              <a:rPr lang="en-US" dirty="0" smtClean="0"/>
              <a:t>, front-illuminated have </a:t>
            </a:r>
            <a:r>
              <a:rPr lang="en-US" b="1" dirty="0" smtClean="0"/>
              <a:t>wiring in front </a:t>
            </a:r>
            <a:r>
              <a:rPr lang="en-US" dirty="0" smtClean="0"/>
              <a:t>of photosensitive region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dirty="0" smtClean="0"/>
              <a:t>This blocks some light, reducing QE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Back-illuminated CCDs: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/>
              <a:t>Back side of the CCD is etched to 10-15 microns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dirty="0" smtClean="0"/>
              <a:t>More fragile and costly, but higher QE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/>
          <a:stretch/>
        </p:blipFill>
        <p:spPr>
          <a:xfrm>
            <a:off x="5410200" y="4460488"/>
            <a:ext cx="3276600" cy="239751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52400" y="4063017"/>
            <a:ext cx="5043055" cy="2403640"/>
            <a:chOff x="152400" y="4063017"/>
            <a:chExt cx="5043055" cy="2403640"/>
          </a:xfrm>
        </p:grpSpPr>
        <p:grpSp>
          <p:nvGrpSpPr>
            <p:cNvPr id="13" name="Group 12"/>
            <p:cNvGrpSpPr/>
            <p:nvPr/>
          </p:nvGrpSpPr>
          <p:grpSpPr>
            <a:xfrm>
              <a:off x="152400" y="4063017"/>
              <a:ext cx="5043055" cy="2378393"/>
              <a:chOff x="152400" y="4063017"/>
              <a:chExt cx="5043055" cy="237839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" y="4063017"/>
                <a:ext cx="4191000" cy="237839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438400" y="4572000"/>
                <a:ext cx="609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Retina</a:t>
                </a:r>
                <a:endParaRPr lang="en-US" sz="12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438400" y="4849044"/>
                <a:ext cx="685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Nerves</a:t>
                </a:r>
                <a:endParaRPr lang="en-US" sz="12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400300" y="5715000"/>
                <a:ext cx="685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Optic nerve</a:t>
                </a:r>
                <a:endParaRPr lang="en-US" sz="1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52400" y="4072913"/>
                <a:ext cx="1752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Vertebrate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442855" y="4106236"/>
                <a:ext cx="1752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Octopus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219200" y="6220436"/>
              <a:ext cx="2718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http://en.wikipedia.org/wiki/Cephalopod_eye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8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3225192" cy="2232004"/>
          </a:xfrm>
        </p:spPr>
      </p:pic>
      <p:sp>
        <p:nvSpPr>
          <p:cNvPr id="5" name="Rectangle 4"/>
          <p:cNvSpPr/>
          <p:nvPr/>
        </p:nvSpPr>
        <p:spPr>
          <a:xfrm>
            <a:off x="-76201" y="3733800"/>
            <a:ext cx="9525001" cy="1295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76201" y="3619500"/>
            <a:ext cx="9525001" cy="114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Callout 6"/>
          <p:cNvSpPr/>
          <p:nvPr/>
        </p:nvSpPr>
        <p:spPr>
          <a:xfrm rot="5400000">
            <a:off x="495300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Arrow Callout 7"/>
          <p:cNvSpPr/>
          <p:nvPr/>
        </p:nvSpPr>
        <p:spPr>
          <a:xfrm rot="5400000">
            <a:off x="1638300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Arrow Callout 8"/>
          <p:cNvSpPr/>
          <p:nvPr/>
        </p:nvSpPr>
        <p:spPr>
          <a:xfrm rot="5400000">
            <a:off x="2781299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Arrow Callout 9"/>
          <p:cNvSpPr/>
          <p:nvPr/>
        </p:nvSpPr>
        <p:spPr>
          <a:xfrm rot="5400000">
            <a:off x="3998224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Arrow Callout 10"/>
          <p:cNvSpPr/>
          <p:nvPr/>
        </p:nvSpPr>
        <p:spPr>
          <a:xfrm rot="5400000">
            <a:off x="5141224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Arrow Callout 11"/>
          <p:cNvSpPr/>
          <p:nvPr/>
        </p:nvSpPr>
        <p:spPr>
          <a:xfrm rot="5400000">
            <a:off x="6284223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Callout 12"/>
          <p:cNvSpPr/>
          <p:nvPr/>
        </p:nvSpPr>
        <p:spPr>
          <a:xfrm rot="5400000">
            <a:off x="7505701" y="2465127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Callout 13"/>
          <p:cNvSpPr/>
          <p:nvPr/>
        </p:nvSpPr>
        <p:spPr>
          <a:xfrm rot="5400000">
            <a:off x="8648701" y="2465127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Arrow Callout 17"/>
          <p:cNvSpPr/>
          <p:nvPr/>
        </p:nvSpPr>
        <p:spPr>
          <a:xfrm rot="5400000">
            <a:off x="-723900" y="2465127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57200" y="3044952"/>
            <a:ext cx="0" cy="2438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62400" y="3048000"/>
            <a:ext cx="0" cy="2438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467600" y="3048000"/>
            <a:ext cx="0" cy="2438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909743" y="4618492"/>
            <a:ext cx="934452" cy="1878447"/>
            <a:chOff x="1427747" y="407552"/>
            <a:chExt cx="934452" cy="1878447"/>
          </a:xfrm>
        </p:grpSpPr>
        <p:grpSp>
          <p:nvGrpSpPr>
            <p:cNvPr id="3" name="Group 2"/>
            <p:cNvGrpSpPr/>
            <p:nvPr/>
          </p:nvGrpSpPr>
          <p:grpSpPr>
            <a:xfrm>
              <a:off x="1798364" y="1893478"/>
              <a:ext cx="304884" cy="392521"/>
              <a:chOff x="1529367" y="1893478"/>
              <a:chExt cx="762001" cy="392521"/>
            </a:xfrm>
          </p:grpSpPr>
          <p:sp>
            <p:nvSpPr>
              <p:cNvPr id="30" name="Line 17"/>
              <p:cNvSpPr>
                <a:spLocks noChangeShapeType="1"/>
              </p:cNvSpPr>
              <p:nvPr/>
            </p:nvSpPr>
            <p:spPr bwMode="auto">
              <a:xfrm rot="16200000" flipV="1">
                <a:off x="1799428" y="2195105"/>
                <a:ext cx="18178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31" name="Line 18"/>
              <p:cNvSpPr>
                <a:spLocks noChangeShapeType="1"/>
              </p:cNvSpPr>
              <p:nvPr/>
            </p:nvSpPr>
            <p:spPr bwMode="auto">
              <a:xfrm rot="16200000">
                <a:off x="1992312" y="1985637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32" name="Line 19"/>
              <p:cNvSpPr>
                <a:spLocks noChangeShapeType="1"/>
              </p:cNvSpPr>
              <p:nvPr/>
            </p:nvSpPr>
            <p:spPr bwMode="auto">
              <a:xfrm rot="16200000">
                <a:off x="2179262" y="2005607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33" name="Line 20"/>
              <p:cNvSpPr>
                <a:spLocks noChangeShapeType="1"/>
              </p:cNvSpPr>
              <p:nvPr/>
            </p:nvSpPr>
            <p:spPr bwMode="auto">
              <a:xfrm rot="16200000">
                <a:off x="2265596" y="2048203"/>
                <a:ext cx="21464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 rot="5400000" flipH="1">
                <a:off x="2179262" y="197048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35" name="Line 22"/>
              <p:cNvSpPr>
                <a:spLocks noChangeShapeType="1"/>
              </p:cNvSpPr>
              <p:nvPr/>
            </p:nvSpPr>
            <p:spPr bwMode="auto">
              <a:xfrm rot="5400000" flipH="1">
                <a:off x="1992312" y="192026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36" name="Line 23"/>
              <p:cNvSpPr>
                <a:spLocks noChangeShapeType="1"/>
              </p:cNvSpPr>
              <p:nvPr/>
            </p:nvSpPr>
            <p:spPr bwMode="auto">
              <a:xfrm rot="5400000" flipH="1">
                <a:off x="1777722" y="1909671"/>
                <a:ext cx="14635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37" name="Line 24"/>
              <p:cNvSpPr>
                <a:spLocks noChangeShapeType="1"/>
              </p:cNvSpPr>
              <p:nvPr/>
            </p:nvSpPr>
            <p:spPr bwMode="auto">
              <a:xfrm rot="5400000" flipH="1">
                <a:off x="1597736" y="192560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38" name="Line 25"/>
              <p:cNvSpPr>
                <a:spLocks noChangeShapeType="1"/>
              </p:cNvSpPr>
              <p:nvPr/>
            </p:nvSpPr>
            <p:spPr bwMode="auto">
              <a:xfrm rot="16200000">
                <a:off x="1528662" y="1973212"/>
                <a:ext cx="21464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39" name="Line 26"/>
              <p:cNvSpPr>
                <a:spLocks noChangeShapeType="1"/>
              </p:cNvSpPr>
              <p:nvPr/>
            </p:nvSpPr>
            <p:spPr bwMode="auto">
              <a:xfrm rot="16200000">
                <a:off x="1597736" y="1890479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0" name="Line 27"/>
              <p:cNvSpPr>
                <a:spLocks noChangeShapeType="1"/>
              </p:cNvSpPr>
              <p:nvPr/>
            </p:nvSpPr>
            <p:spPr bwMode="auto">
              <a:xfrm rot="16200000">
                <a:off x="1776746" y="1845278"/>
                <a:ext cx="16586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1" name="Line 28"/>
              <p:cNvSpPr>
                <a:spLocks noChangeShapeType="1"/>
              </p:cNvSpPr>
              <p:nvPr/>
            </p:nvSpPr>
            <p:spPr bwMode="auto">
              <a:xfrm rot="16200000">
                <a:off x="1993775" y="1825142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2" name="Line 29"/>
              <p:cNvSpPr>
                <a:spLocks noChangeShapeType="1"/>
              </p:cNvSpPr>
              <p:nvPr/>
            </p:nvSpPr>
            <p:spPr bwMode="auto">
              <a:xfrm rot="16200000">
                <a:off x="2177799" y="1845111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3" name="Line 30"/>
              <p:cNvSpPr>
                <a:spLocks noChangeShapeType="1"/>
              </p:cNvSpPr>
              <p:nvPr/>
            </p:nvSpPr>
            <p:spPr bwMode="auto">
              <a:xfrm rot="16200000">
                <a:off x="2267060" y="1887707"/>
                <a:ext cx="18537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45" name="Line 32"/>
            <p:cNvSpPr>
              <a:spLocks noChangeShapeType="1"/>
            </p:cNvSpPr>
            <p:nvPr/>
          </p:nvSpPr>
          <p:spPr bwMode="auto">
            <a:xfrm rot="5400000" flipH="1">
              <a:off x="1978649" y="1774897"/>
              <a:ext cx="30245" cy="2069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46" name="Line 33"/>
            <p:cNvSpPr>
              <a:spLocks noChangeShapeType="1"/>
            </p:cNvSpPr>
            <p:nvPr/>
          </p:nvSpPr>
          <p:spPr bwMode="auto">
            <a:xfrm rot="5400000" flipH="1">
              <a:off x="1776746" y="1749663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47" name="Line 34"/>
            <p:cNvSpPr>
              <a:spLocks noChangeShapeType="1"/>
            </p:cNvSpPr>
            <p:nvPr/>
          </p:nvSpPr>
          <p:spPr bwMode="auto">
            <a:xfrm rot="5400000" flipH="1">
              <a:off x="1637676" y="1804560"/>
              <a:ext cx="14636" cy="69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48" name="Line 35"/>
            <p:cNvSpPr>
              <a:spLocks noChangeShapeType="1"/>
            </p:cNvSpPr>
            <p:nvPr/>
          </p:nvSpPr>
          <p:spPr bwMode="auto">
            <a:xfrm rot="16200000">
              <a:off x="1600958" y="1812716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49" name="Line 36"/>
            <p:cNvSpPr>
              <a:spLocks noChangeShapeType="1"/>
            </p:cNvSpPr>
            <p:nvPr/>
          </p:nvSpPr>
          <p:spPr bwMode="auto">
            <a:xfrm rot="16200000">
              <a:off x="1627056" y="1770034"/>
              <a:ext cx="25853" cy="795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0" name="Line 37"/>
            <p:cNvSpPr>
              <a:spLocks noChangeShapeType="1"/>
            </p:cNvSpPr>
            <p:nvPr/>
          </p:nvSpPr>
          <p:spPr bwMode="auto">
            <a:xfrm rot="16200000">
              <a:off x="1778209" y="1684782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1" name="Line 38"/>
            <p:cNvSpPr>
              <a:spLocks noChangeShapeType="1"/>
            </p:cNvSpPr>
            <p:nvPr/>
          </p:nvSpPr>
          <p:spPr bwMode="auto">
            <a:xfrm rot="16200000">
              <a:off x="1992312" y="166464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2" name="Line 39"/>
            <p:cNvSpPr>
              <a:spLocks noChangeShapeType="1"/>
            </p:cNvSpPr>
            <p:nvPr/>
          </p:nvSpPr>
          <p:spPr bwMode="auto">
            <a:xfrm rot="16200000">
              <a:off x="2179262" y="1684616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3" name="Line 40"/>
            <p:cNvSpPr>
              <a:spLocks noChangeShapeType="1"/>
            </p:cNvSpPr>
            <p:nvPr/>
          </p:nvSpPr>
          <p:spPr bwMode="auto">
            <a:xfrm rot="16200000">
              <a:off x="2265596" y="1727212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 rot="5400000" flipH="1">
              <a:off x="2179262" y="1649492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 rot="5400000" flipH="1">
              <a:off x="1992312" y="1599277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6" name="Line 43"/>
            <p:cNvSpPr>
              <a:spLocks noChangeShapeType="1"/>
            </p:cNvSpPr>
            <p:nvPr/>
          </p:nvSpPr>
          <p:spPr bwMode="auto">
            <a:xfrm rot="5400000" flipH="1">
              <a:off x="1778209" y="1589168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7" name="Line 44"/>
            <p:cNvSpPr>
              <a:spLocks noChangeShapeType="1"/>
            </p:cNvSpPr>
            <p:nvPr/>
          </p:nvSpPr>
          <p:spPr bwMode="auto">
            <a:xfrm rot="5400000" flipH="1">
              <a:off x="1597248" y="1605099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8" name="Line 45"/>
            <p:cNvSpPr>
              <a:spLocks noChangeShapeType="1"/>
            </p:cNvSpPr>
            <p:nvPr/>
          </p:nvSpPr>
          <p:spPr bwMode="auto">
            <a:xfrm rot="16200000">
              <a:off x="1529150" y="1652709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9" name="Line 46"/>
            <p:cNvSpPr>
              <a:spLocks noChangeShapeType="1"/>
            </p:cNvSpPr>
            <p:nvPr/>
          </p:nvSpPr>
          <p:spPr bwMode="auto">
            <a:xfrm rot="16200000">
              <a:off x="1597248" y="1569976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0" name="Line 47"/>
            <p:cNvSpPr>
              <a:spLocks noChangeShapeType="1"/>
            </p:cNvSpPr>
            <p:nvPr/>
          </p:nvSpPr>
          <p:spPr bwMode="auto">
            <a:xfrm rot="16200000">
              <a:off x="1776746" y="1524286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1" name="Line 48"/>
            <p:cNvSpPr>
              <a:spLocks noChangeShapeType="1"/>
            </p:cNvSpPr>
            <p:nvPr/>
          </p:nvSpPr>
          <p:spPr bwMode="auto">
            <a:xfrm rot="16200000">
              <a:off x="1993775" y="1504151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2" name="Line 49"/>
            <p:cNvSpPr>
              <a:spLocks noChangeShapeType="1"/>
            </p:cNvSpPr>
            <p:nvPr/>
          </p:nvSpPr>
          <p:spPr bwMode="auto">
            <a:xfrm rot="16200000">
              <a:off x="2177799" y="1524120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3" name="Line 50"/>
            <p:cNvSpPr>
              <a:spLocks noChangeShapeType="1"/>
            </p:cNvSpPr>
            <p:nvPr/>
          </p:nvSpPr>
          <p:spPr bwMode="auto">
            <a:xfrm rot="16200000">
              <a:off x="2267060" y="1566716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4" name="Line 51"/>
            <p:cNvSpPr>
              <a:spLocks noChangeShapeType="1"/>
            </p:cNvSpPr>
            <p:nvPr/>
          </p:nvSpPr>
          <p:spPr bwMode="auto">
            <a:xfrm rot="5400000" flipH="1">
              <a:off x="2177799" y="1488996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5" name="Line 52"/>
            <p:cNvSpPr>
              <a:spLocks noChangeShapeType="1"/>
            </p:cNvSpPr>
            <p:nvPr/>
          </p:nvSpPr>
          <p:spPr bwMode="auto">
            <a:xfrm rot="5400000" flipH="1">
              <a:off x="1993775" y="1438782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6" name="Line 53"/>
            <p:cNvSpPr>
              <a:spLocks noChangeShapeType="1"/>
            </p:cNvSpPr>
            <p:nvPr/>
          </p:nvSpPr>
          <p:spPr bwMode="auto">
            <a:xfrm rot="5400000" flipH="1">
              <a:off x="1777722" y="142964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7" name="Line 54"/>
            <p:cNvSpPr>
              <a:spLocks noChangeShapeType="1"/>
            </p:cNvSpPr>
            <p:nvPr/>
          </p:nvSpPr>
          <p:spPr bwMode="auto">
            <a:xfrm rot="5400000" flipH="1">
              <a:off x="1550962" y="1398806"/>
              <a:ext cx="15611" cy="241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8" name="Line 55"/>
            <p:cNvSpPr>
              <a:spLocks noChangeShapeType="1"/>
            </p:cNvSpPr>
            <p:nvPr/>
          </p:nvSpPr>
          <p:spPr bwMode="auto">
            <a:xfrm rot="16200000">
              <a:off x="1428017" y="1492213"/>
              <a:ext cx="19513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69" name="Line 56"/>
            <p:cNvSpPr>
              <a:spLocks noChangeShapeType="1"/>
            </p:cNvSpPr>
            <p:nvPr/>
          </p:nvSpPr>
          <p:spPr bwMode="auto">
            <a:xfrm rot="16200000">
              <a:off x="1559879" y="1364792"/>
              <a:ext cx="7805" cy="2319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0" name="Line 57"/>
            <p:cNvSpPr>
              <a:spLocks noChangeShapeType="1"/>
            </p:cNvSpPr>
            <p:nvPr/>
          </p:nvSpPr>
          <p:spPr bwMode="auto">
            <a:xfrm rot="16200000">
              <a:off x="1777722" y="1364279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1" name="Line 58"/>
            <p:cNvSpPr>
              <a:spLocks noChangeShapeType="1"/>
            </p:cNvSpPr>
            <p:nvPr/>
          </p:nvSpPr>
          <p:spPr bwMode="auto">
            <a:xfrm rot="16200000">
              <a:off x="1992312" y="1343655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2" name="Line 59"/>
            <p:cNvSpPr>
              <a:spLocks noChangeShapeType="1"/>
            </p:cNvSpPr>
            <p:nvPr/>
          </p:nvSpPr>
          <p:spPr bwMode="auto">
            <a:xfrm rot="16200000">
              <a:off x="2214677" y="1328208"/>
              <a:ext cx="13659" cy="2212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3" name="Line 60"/>
            <p:cNvSpPr>
              <a:spLocks noChangeShapeType="1"/>
            </p:cNvSpPr>
            <p:nvPr/>
          </p:nvSpPr>
          <p:spPr bwMode="auto">
            <a:xfrm rot="16200000">
              <a:off x="2336428" y="1406220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4" name="Line 61"/>
            <p:cNvSpPr>
              <a:spLocks noChangeShapeType="1"/>
            </p:cNvSpPr>
            <p:nvPr/>
          </p:nvSpPr>
          <p:spPr bwMode="auto">
            <a:xfrm rot="5400000" flipH="1">
              <a:off x="2229717" y="1278045"/>
              <a:ext cx="13658" cy="251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5" name="Line 62"/>
            <p:cNvSpPr>
              <a:spLocks noChangeShapeType="1"/>
            </p:cNvSpPr>
            <p:nvPr/>
          </p:nvSpPr>
          <p:spPr bwMode="auto">
            <a:xfrm rot="5400000" flipH="1">
              <a:off x="1992312" y="127828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6" name="Line 63"/>
            <p:cNvSpPr>
              <a:spLocks noChangeShapeType="1"/>
            </p:cNvSpPr>
            <p:nvPr/>
          </p:nvSpPr>
          <p:spPr bwMode="auto">
            <a:xfrm rot="5400000" flipH="1">
              <a:off x="1778209" y="1268176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7" name="Line 64"/>
            <p:cNvSpPr>
              <a:spLocks noChangeShapeType="1"/>
            </p:cNvSpPr>
            <p:nvPr/>
          </p:nvSpPr>
          <p:spPr bwMode="auto">
            <a:xfrm rot="5400000" flipH="1">
              <a:off x="1561477" y="1248336"/>
              <a:ext cx="14634" cy="2219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8" name="Line 65"/>
            <p:cNvSpPr>
              <a:spLocks noChangeShapeType="1"/>
            </p:cNvSpPr>
            <p:nvPr/>
          </p:nvSpPr>
          <p:spPr bwMode="auto">
            <a:xfrm rot="16200000">
              <a:off x="1447582" y="1331718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79" name="Line 66"/>
            <p:cNvSpPr>
              <a:spLocks noChangeShapeType="1"/>
            </p:cNvSpPr>
            <p:nvPr/>
          </p:nvSpPr>
          <p:spPr bwMode="auto">
            <a:xfrm rot="16200000">
              <a:off x="1515680" y="1248985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0" name="Line 67"/>
            <p:cNvSpPr>
              <a:spLocks noChangeShapeType="1"/>
            </p:cNvSpPr>
            <p:nvPr/>
          </p:nvSpPr>
          <p:spPr bwMode="auto">
            <a:xfrm rot="16200000">
              <a:off x="1736451" y="1162998"/>
              <a:ext cx="15610" cy="2921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 rot="16200000">
              <a:off x="1993287" y="1183647"/>
              <a:ext cx="14635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2" name="Line 69"/>
            <p:cNvSpPr>
              <a:spLocks noChangeShapeType="1"/>
            </p:cNvSpPr>
            <p:nvPr/>
          </p:nvSpPr>
          <p:spPr bwMode="auto">
            <a:xfrm rot="16200000">
              <a:off x="2156202" y="1233019"/>
              <a:ext cx="8294" cy="989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3" name="Line 70"/>
            <p:cNvSpPr>
              <a:spLocks noChangeShapeType="1"/>
            </p:cNvSpPr>
            <p:nvPr/>
          </p:nvSpPr>
          <p:spPr bwMode="auto">
            <a:xfrm rot="16200000">
              <a:off x="2215571" y="1245725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4" name="Line 71"/>
            <p:cNvSpPr>
              <a:spLocks noChangeShapeType="1"/>
            </p:cNvSpPr>
            <p:nvPr/>
          </p:nvSpPr>
          <p:spPr bwMode="auto">
            <a:xfrm rot="5400000" flipH="1">
              <a:off x="2162054" y="1183750"/>
              <a:ext cx="8292" cy="1106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5" name="Line 72"/>
            <p:cNvSpPr>
              <a:spLocks noChangeShapeType="1"/>
            </p:cNvSpPr>
            <p:nvPr/>
          </p:nvSpPr>
          <p:spPr bwMode="auto">
            <a:xfrm rot="5400000" flipH="1">
              <a:off x="1993775" y="1117790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6" name="Line 73"/>
            <p:cNvSpPr>
              <a:spLocks noChangeShapeType="1"/>
            </p:cNvSpPr>
            <p:nvPr/>
          </p:nvSpPr>
          <p:spPr bwMode="auto">
            <a:xfrm rot="5400000" flipH="1">
              <a:off x="1778209" y="1109144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7" name="Line 74"/>
            <p:cNvSpPr>
              <a:spLocks noChangeShapeType="1"/>
            </p:cNvSpPr>
            <p:nvPr/>
          </p:nvSpPr>
          <p:spPr bwMode="auto">
            <a:xfrm rot="5400000" flipH="1">
              <a:off x="1596272" y="1124101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" name="Line 75"/>
            <p:cNvSpPr>
              <a:spLocks noChangeShapeType="1"/>
            </p:cNvSpPr>
            <p:nvPr/>
          </p:nvSpPr>
          <p:spPr bwMode="auto">
            <a:xfrm rot="16200000">
              <a:off x="1530126" y="1171710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" name="Line 76"/>
            <p:cNvSpPr>
              <a:spLocks noChangeShapeType="1"/>
            </p:cNvSpPr>
            <p:nvPr/>
          </p:nvSpPr>
          <p:spPr bwMode="auto">
            <a:xfrm rot="16200000">
              <a:off x="1596272" y="1088977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" name="Line 77"/>
            <p:cNvSpPr>
              <a:spLocks noChangeShapeType="1"/>
            </p:cNvSpPr>
            <p:nvPr/>
          </p:nvSpPr>
          <p:spPr bwMode="auto">
            <a:xfrm rot="16200000">
              <a:off x="1777722" y="104328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" name="Line 78"/>
            <p:cNvSpPr>
              <a:spLocks noChangeShapeType="1"/>
            </p:cNvSpPr>
            <p:nvPr/>
          </p:nvSpPr>
          <p:spPr bwMode="auto">
            <a:xfrm rot="16200000">
              <a:off x="1996835" y="1004482"/>
              <a:ext cx="30246" cy="243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3" name="Line 80"/>
            <p:cNvSpPr>
              <a:spLocks noChangeShapeType="1"/>
            </p:cNvSpPr>
            <p:nvPr/>
          </p:nvSpPr>
          <p:spPr bwMode="auto">
            <a:xfrm rot="16200000">
              <a:off x="2138395" y="1085717"/>
              <a:ext cx="20489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4" name="Line 81"/>
            <p:cNvSpPr>
              <a:spLocks noChangeShapeType="1"/>
            </p:cNvSpPr>
            <p:nvPr/>
          </p:nvSpPr>
          <p:spPr bwMode="auto">
            <a:xfrm rot="5400000" flipH="1">
              <a:off x="2134888" y="1051882"/>
              <a:ext cx="7317" cy="55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5" name="Line 82"/>
            <p:cNvSpPr>
              <a:spLocks noChangeShapeType="1"/>
            </p:cNvSpPr>
            <p:nvPr/>
          </p:nvSpPr>
          <p:spPr bwMode="auto">
            <a:xfrm rot="5400000" flipH="1">
              <a:off x="1993775" y="958758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" name="Line 83"/>
            <p:cNvSpPr>
              <a:spLocks noChangeShapeType="1"/>
            </p:cNvSpPr>
            <p:nvPr/>
          </p:nvSpPr>
          <p:spPr bwMode="auto">
            <a:xfrm rot="5400000" flipH="1">
              <a:off x="1776746" y="948649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" name="Line 84"/>
            <p:cNvSpPr>
              <a:spLocks noChangeShapeType="1"/>
            </p:cNvSpPr>
            <p:nvPr/>
          </p:nvSpPr>
          <p:spPr bwMode="auto">
            <a:xfrm rot="5400000" flipH="1">
              <a:off x="1629967" y="995837"/>
              <a:ext cx="24392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" name="Line 86"/>
            <p:cNvSpPr>
              <a:spLocks noChangeShapeType="1"/>
            </p:cNvSpPr>
            <p:nvPr/>
          </p:nvSpPr>
          <p:spPr bwMode="auto">
            <a:xfrm rot="16200000">
              <a:off x="1629968" y="971445"/>
              <a:ext cx="24391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" name="Line 87"/>
            <p:cNvSpPr>
              <a:spLocks noChangeShapeType="1"/>
            </p:cNvSpPr>
            <p:nvPr/>
          </p:nvSpPr>
          <p:spPr bwMode="auto">
            <a:xfrm rot="16200000">
              <a:off x="1776746" y="883280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1" name="Line 88"/>
            <p:cNvSpPr>
              <a:spLocks noChangeShapeType="1"/>
            </p:cNvSpPr>
            <p:nvPr/>
          </p:nvSpPr>
          <p:spPr bwMode="auto">
            <a:xfrm rot="16200000">
              <a:off x="1980604" y="849972"/>
              <a:ext cx="40002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676400" y="593903"/>
              <a:ext cx="434495" cy="356115"/>
              <a:chOff x="1529367" y="593903"/>
              <a:chExt cx="762001" cy="356115"/>
            </a:xfrm>
          </p:grpSpPr>
          <p:sp>
            <p:nvSpPr>
              <p:cNvPr id="103" name="Line 90"/>
              <p:cNvSpPr>
                <a:spLocks noChangeShapeType="1"/>
              </p:cNvSpPr>
              <p:nvPr/>
            </p:nvSpPr>
            <p:spPr bwMode="auto">
              <a:xfrm rot="16200000">
                <a:off x="2266572" y="925222"/>
                <a:ext cx="19513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4" name="Line 91"/>
              <p:cNvSpPr>
                <a:spLocks noChangeShapeType="1"/>
              </p:cNvSpPr>
              <p:nvPr/>
            </p:nvSpPr>
            <p:spPr bwMode="auto">
              <a:xfrm rot="5400000" flipH="1">
                <a:off x="2178286" y="847502"/>
                <a:ext cx="15611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5" name="Line 92"/>
              <p:cNvSpPr>
                <a:spLocks noChangeShapeType="1"/>
              </p:cNvSpPr>
              <p:nvPr/>
            </p:nvSpPr>
            <p:spPr bwMode="auto">
              <a:xfrm rot="5400000" flipH="1">
                <a:off x="1993287" y="797287"/>
                <a:ext cx="14635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6" name="Line 93"/>
              <p:cNvSpPr>
                <a:spLocks noChangeShapeType="1"/>
              </p:cNvSpPr>
              <p:nvPr/>
            </p:nvSpPr>
            <p:spPr bwMode="auto">
              <a:xfrm rot="5400000" flipH="1">
                <a:off x="1778209" y="788153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7" name="Line 94"/>
              <p:cNvSpPr>
                <a:spLocks noChangeShapeType="1"/>
              </p:cNvSpPr>
              <p:nvPr/>
            </p:nvSpPr>
            <p:spPr bwMode="auto">
              <a:xfrm rot="5400000" flipH="1">
                <a:off x="1596272" y="803109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8" name="Line 95"/>
              <p:cNvSpPr>
                <a:spLocks noChangeShapeType="1"/>
              </p:cNvSpPr>
              <p:nvPr/>
            </p:nvSpPr>
            <p:spPr bwMode="auto">
              <a:xfrm rot="16200000">
                <a:off x="1530126" y="850719"/>
                <a:ext cx="18537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9" name="Line 96"/>
              <p:cNvSpPr>
                <a:spLocks noChangeShapeType="1"/>
              </p:cNvSpPr>
              <p:nvPr/>
            </p:nvSpPr>
            <p:spPr bwMode="auto">
              <a:xfrm rot="16200000">
                <a:off x="1596272" y="767986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0" name="Line 97"/>
              <p:cNvSpPr>
                <a:spLocks noChangeShapeType="1"/>
              </p:cNvSpPr>
              <p:nvPr/>
            </p:nvSpPr>
            <p:spPr bwMode="auto">
              <a:xfrm rot="16200000">
                <a:off x="1778209" y="722784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" name="Line 98"/>
              <p:cNvSpPr>
                <a:spLocks noChangeShapeType="1"/>
              </p:cNvSpPr>
              <p:nvPr/>
            </p:nvSpPr>
            <p:spPr bwMode="auto">
              <a:xfrm rot="16200000">
                <a:off x="1992312" y="70264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" name="Line 99"/>
              <p:cNvSpPr>
                <a:spLocks noChangeShapeType="1"/>
              </p:cNvSpPr>
              <p:nvPr/>
            </p:nvSpPr>
            <p:spPr bwMode="auto">
              <a:xfrm rot="16200000">
                <a:off x="2178774" y="722130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3" name="Line 100"/>
              <p:cNvSpPr>
                <a:spLocks noChangeShapeType="1"/>
              </p:cNvSpPr>
              <p:nvPr/>
            </p:nvSpPr>
            <p:spPr bwMode="auto">
              <a:xfrm rot="16200000">
                <a:off x="2266084" y="764726"/>
                <a:ext cx="20489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4" name="Line 101"/>
              <p:cNvSpPr>
                <a:spLocks noChangeShapeType="1"/>
              </p:cNvSpPr>
              <p:nvPr/>
            </p:nvSpPr>
            <p:spPr bwMode="auto">
              <a:xfrm rot="5400000" flipH="1">
                <a:off x="2178774" y="687006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5" name="Line 102"/>
              <p:cNvSpPr>
                <a:spLocks noChangeShapeType="1"/>
              </p:cNvSpPr>
              <p:nvPr/>
            </p:nvSpPr>
            <p:spPr bwMode="auto">
              <a:xfrm rot="5400000" flipH="1">
                <a:off x="1993775" y="637767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6" name="Line 103"/>
              <p:cNvSpPr>
                <a:spLocks noChangeShapeType="1"/>
              </p:cNvSpPr>
              <p:nvPr/>
            </p:nvSpPr>
            <p:spPr bwMode="auto">
              <a:xfrm rot="5400000" flipH="1">
                <a:off x="1816652" y="667566"/>
                <a:ext cx="14732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25" name="Line 114"/>
            <p:cNvSpPr>
              <a:spLocks noChangeShapeType="1"/>
            </p:cNvSpPr>
            <p:nvPr/>
          </p:nvSpPr>
          <p:spPr bwMode="auto">
            <a:xfrm rot="16200000">
              <a:off x="1786626" y="501215"/>
              <a:ext cx="1873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cxnSp>
        <p:nvCxnSpPr>
          <p:cNvPr id="747" name="Straight Arrow Connector 746"/>
          <p:cNvCxnSpPr/>
          <p:nvPr/>
        </p:nvCxnSpPr>
        <p:spPr>
          <a:xfrm flipV="1">
            <a:off x="1376969" y="4381500"/>
            <a:ext cx="451831" cy="1828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0" name="Straight Arrow Connector 749"/>
          <p:cNvCxnSpPr>
            <a:stCxn id="128" idx="1"/>
          </p:cNvCxnSpPr>
          <p:nvPr/>
        </p:nvCxnSpPr>
        <p:spPr>
          <a:xfrm flipH="1" flipV="1">
            <a:off x="2364076" y="4365289"/>
            <a:ext cx="211944" cy="2386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5" name="TextBox 754"/>
          <p:cNvSpPr txBox="1"/>
          <p:nvPr/>
        </p:nvSpPr>
        <p:spPr>
          <a:xfrm>
            <a:off x="1251970" y="4049816"/>
            <a:ext cx="44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e</a:t>
            </a:r>
            <a:r>
              <a:rPr lang="en-US" sz="2800" b="1" baseline="30000" dirty="0" smtClean="0">
                <a:solidFill>
                  <a:srgbClr val="FFFF00"/>
                </a:solidFill>
              </a:rPr>
              <a:t>-</a:t>
            </a:r>
            <a:endParaRPr lang="en-US" sz="2800" b="1" baseline="30000" dirty="0">
              <a:solidFill>
                <a:srgbClr val="FFFF00"/>
              </a:solidFill>
            </a:endParaRPr>
          </a:p>
        </p:txBody>
      </p:sp>
      <p:cxnSp>
        <p:nvCxnSpPr>
          <p:cNvPr id="756" name="Straight Arrow Connector 755"/>
          <p:cNvCxnSpPr/>
          <p:nvPr/>
        </p:nvCxnSpPr>
        <p:spPr>
          <a:xfrm flipH="1" flipV="1">
            <a:off x="2490454" y="4365289"/>
            <a:ext cx="934208" cy="2829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0" name="Straight Arrow Connector 759"/>
          <p:cNvCxnSpPr/>
          <p:nvPr/>
        </p:nvCxnSpPr>
        <p:spPr>
          <a:xfrm flipV="1">
            <a:off x="4955561" y="4257123"/>
            <a:ext cx="378439" cy="2588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2" name="Cloud 761"/>
          <p:cNvSpPr/>
          <p:nvPr/>
        </p:nvSpPr>
        <p:spPr>
          <a:xfrm>
            <a:off x="5408210" y="4018018"/>
            <a:ext cx="516020" cy="362067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3" name="Straight Arrow Connector 762"/>
          <p:cNvCxnSpPr>
            <a:stCxn id="540" idx="1"/>
          </p:cNvCxnSpPr>
          <p:nvPr/>
        </p:nvCxnSpPr>
        <p:spPr>
          <a:xfrm flipH="1" flipV="1">
            <a:off x="5705282" y="4495801"/>
            <a:ext cx="7442" cy="2627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8" name="Cloud 767"/>
          <p:cNvSpPr/>
          <p:nvPr/>
        </p:nvSpPr>
        <p:spPr>
          <a:xfrm>
            <a:off x="5360614" y="3918694"/>
            <a:ext cx="582986" cy="500906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9" name="Straight Arrow Connector 768"/>
          <p:cNvCxnSpPr/>
          <p:nvPr/>
        </p:nvCxnSpPr>
        <p:spPr>
          <a:xfrm flipH="1" flipV="1">
            <a:off x="6104752" y="4257123"/>
            <a:ext cx="143648" cy="1927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71" name="Cloud 770"/>
          <p:cNvSpPr/>
          <p:nvPr/>
        </p:nvSpPr>
        <p:spPr>
          <a:xfrm>
            <a:off x="5257800" y="3952005"/>
            <a:ext cx="732654" cy="543795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2" name="Straight Arrow Connector 771"/>
          <p:cNvCxnSpPr/>
          <p:nvPr/>
        </p:nvCxnSpPr>
        <p:spPr>
          <a:xfrm flipH="1" flipV="1">
            <a:off x="6248400" y="4267200"/>
            <a:ext cx="753248" cy="268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74" name="Cloud 773"/>
          <p:cNvSpPr/>
          <p:nvPr/>
        </p:nvSpPr>
        <p:spPr>
          <a:xfrm>
            <a:off x="5179324" y="3918695"/>
            <a:ext cx="953330" cy="577106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9" name="Group 868"/>
          <p:cNvGrpSpPr/>
          <p:nvPr/>
        </p:nvGrpSpPr>
        <p:grpSpPr>
          <a:xfrm>
            <a:off x="2133600" y="4648200"/>
            <a:ext cx="934452" cy="1878447"/>
            <a:chOff x="1427747" y="407552"/>
            <a:chExt cx="934452" cy="1878447"/>
          </a:xfrm>
        </p:grpSpPr>
        <p:grpSp>
          <p:nvGrpSpPr>
            <p:cNvPr id="870" name="Group 869"/>
            <p:cNvGrpSpPr/>
            <p:nvPr/>
          </p:nvGrpSpPr>
          <p:grpSpPr>
            <a:xfrm>
              <a:off x="1798364" y="1893478"/>
              <a:ext cx="304884" cy="392521"/>
              <a:chOff x="1529367" y="1893478"/>
              <a:chExt cx="762001" cy="392521"/>
            </a:xfrm>
          </p:grpSpPr>
          <p:sp>
            <p:nvSpPr>
              <p:cNvPr id="942" name="Line 17"/>
              <p:cNvSpPr>
                <a:spLocks noChangeShapeType="1"/>
              </p:cNvSpPr>
              <p:nvPr/>
            </p:nvSpPr>
            <p:spPr bwMode="auto">
              <a:xfrm rot="16200000" flipV="1">
                <a:off x="1799428" y="2195105"/>
                <a:ext cx="18178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43" name="Line 18"/>
              <p:cNvSpPr>
                <a:spLocks noChangeShapeType="1"/>
              </p:cNvSpPr>
              <p:nvPr/>
            </p:nvSpPr>
            <p:spPr bwMode="auto">
              <a:xfrm rot="16200000">
                <a:off x="1992312" y="1985637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44" name="Line 19"/>
              <p:cNvSpPr>
                <a:spLocks noChangeShapeType="1"/>
              </p:cNvSpPr>
              <p:nvPr/>
            </p:nvSpPr>
            <p:spPr bwMode="auto">
              <a:xfrm rot="16200000">
                <a:off x="2179262" y="2005607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45" name="Line 20"/>
              <p:cNvSpPr>
                <a:spLocks noChangeShapeType="1"/>
              </p:cNvSpPr>
              <p:nvPr/>
            </p:nvSpPr>
            <p:spPr bwMode="auto">
              <a:xfrm rot="16200000">
                <a:off x="2265596" y="2048203"/>
                <a:ext cx="21464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46" name="Line 21"/>
              <p:cNvSpPr>
                <a:spLocks noChangeShapeType="1"/>
              </p:cNvSpPr>
              <p:nvPr/>
            </p:nvSpPr>
            <p:spPr bwMode="auto">
              <a:xfrm rot="5400000" flipH="1">
                <a:off x="2179262" y="197048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47" name="Line 22"/>
              <p:cNvSpPr>
                <a:spLocks noChangeShapeType="1"/>
              </p:cNvSpPr>
              <p:nvPr/>
            </p:nvSpPr>
            <p:spPr bwMode="auto">
              <a:xfrm rot="5400000" flipH="1">
                <a:off x="1992312" y="192026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48" name="Line 23"/>
              <p:cNvSpPr>
                <a:spLocks noChangeShapeType="1"/>
              </p:cNvSpPr>
              <p:nvPr/>
            </p:nvSpPr>
            <p:spPr bwMode="auto">
              <a:xfrm rot="5400000" flipH="1">
                <a:off x="1777722" y="1909671"/>
                <a:ext cx="14635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49" name="Line 24"/>
              <p:cNvSpPr>
                <a:spLocks noChangeShapeType="1"/>
              </p:cNvSpPr>
              <p:nvPr/>
            </p:nvSpPr>
            <p:spPr bwMode="auto">
              <a:xfrm rot="5400000" flipH="1">
                <a:off x="1597736" y="192560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50" name="Line 25"/>
              <p:cNvSpPr>
                <a:spLocks noChangeShapeType="1"/>
              </p:cNvSpPr>
              <p:nvPr/>
            </p:nvSpPr>
            <p:spPr bwMode="auto">
              <a:xfrm rot="16200000">
                <a:off x="1528662" y="1973212"/>
                <a:ext cx="21464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51" name="Line 26"/>
              <p:cNvSpPr>
                <a:spLocks noChangeShapeType="1"/>
              </p:cNvSpPr>
              <p:nvPr/>
            </p:nvSpPr>
            <p:spPr bwMode="auto">
              <a:xfrm rot="16200000">
                <a:off x="1597736" y="1890479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52" name="Line 27"/>
              <p:cNvSpPr>
                <a:spLocks noChangeShapeType="1"/>
              </p:cNvSpPr>
              <p:nvPr/>
            </p:nvSpPr>
            <p:spPr bwMode="auto">
              <a:xfrm rot="16200000">
                <a:off x="1776746" y="1845278"/>
                <a:ext cx="16586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53" name="Line 28"/>
              <p:cNvSpPr>
                <a:spLocks noChangeShapeType="1"/>
              </p:cNvSpPr>
              <p:nvPr/>
            </p:nvSpPr>
            <p:spPr bwMode="auto">
              <a:xfrm rot="16200000">
                <a:off x="1993775" y="1825142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54" name="Line 29"/>
              <p:cNvSpPr>
                <a:spLocks noChangeShapeType="1"/>
              </p:cNvSpPr>
              <p:nvPr/>
            </p:nvSpPr>
            <p:spPr bwMode="auto">
              <a:xfrm rot="16200000">
                <a:off x="2177799" y="1845111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55" name="Line 30"/>
              <p:cNvSpPr>
                <a:spLocks noChangeShapeType="1"/>
              </p:cNvSpPr>
              <p:nvPr/>
            </p:nvSpPr>
            <p:spPr bwMode="auto">
              <a:xfrm rot="16200000">
                <a:off x="2267060" y="1887707"/>
                <a:ext cx="18537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871" name="Line 32"/>
            <p:cNvSpPr>
              <a:spLocks noChangeShapeType="1"/>
            </p:cNvSpPr>
            <p:nvPr/>
          </p:nvSpPr>
          <p:spPr bwMode="auto">
            <a:xfrm rot="5400000" flipH="1">
              <a:off x="1978649" y="1774897"/>
              <a:ext cx="30245" cy="2069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72" name="Line 33"/>
            <p:cNvSpPr>
              <a:spLocks noChangeShapeType="1"/>
            </p:cNvSpPr>
            <p:nvPr/>
          </p:nvSpPr>
          <p:spPr bwMode="auto">
            <a:xfrm rot="5400000" flipH="1">
              <a:off x="1776746" y="1749663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73" name="Line 34"/>
            <p:cNvSpPr>
              <a:spLocks noChangeShapeType="1"/>
            </p:cNvSpPr>
            <p:nvPr/>
          </p:nvSpPr>
          <p:spPr bwMode="auto">
            <a:xfrm rot="5400000" flipH="1">
              <a:off x="1637676" y="1804560"/>
              <a:ext cx="14636" cy="69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74" name="Line 35"/>
            <p:cNvSpPr>
              <a:spLocks noChangeShapeType="1"/>
            </p:cNvSpPr>
            <p:nvPr/>
          </p:nvSpPr>
          <p:spPr bwMode="auto">
            <a:xfrm rot="16200000">
              <a:off x="1600958" y="1812716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75" name="Line 36"/>
            <p:cNvSpPr>
              <a:spLocks noChangeShapeType="1"/>
            </p:cNvSpPr>
            <p:nvPr/>
          </p:nvSpPr>
          <p:spPr bwMode="auto">
            <a:xfrm rot="16200000">
              <a:off x="1627056" y="1770034"/>
              <a:ext cx="25853" cy="795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76" name="Line 37"/>
            <p:cNvSpPr>
              <a:spLocks noChangeShapeType="1"/>
            </p:cNvSpPr>
            <p:nvPr/>
          </p:nvSpPr>
          <p:spPr bwMode="auto">
            <a:xfrm rot="16200000">
              <a:off x="1778209" y="1684782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77" name="Line 38"/>
            <p:cNvSpPr>
              <a:spLocks noChangeShapeType="1"/>
            </p:cNvSpPr>
            <p:nvPr/>
          </p:nvSpPr>
          <p:spPr bwMode="auto">
            <a:xfrm rot="16200000">
              <a:off x="1992312" y="166464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78" name="Line 39"/>
            <p:cNvSpPr>
              <a:spLocks noChangeShapeType="1"/>
            </p:cNvSpPr>
            <p:nvPr/>
          </p:nvSpPr>
          <p:spPr bwMode="auto">
            <a:xfrm rot="16200000">
              <a:off x="2179262" y="1684616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79" name="Line 40"/>
            <p:cNvSpPr>
              <a:spLocks noChangeShapeType="1"/>
            </p:cNvSpPr>
            <p:nvPr/>
          </p:nvSpPr>
          <p:spPr bwMode="auto">
            <a:xfrm rot="16200000">
              <a:off x="2265596" y="1727212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0" name="Line 41"/>
            <p:cNvSpPr>
              <a:spLocks noChangeShapeType="1"/>
            </p:cNvSpPr>
            <p:nvPr/>
          </p:nvSpPr>
          <p:spPr bwMode="auto">
            <a:xfrm rot="5400000" flipH="1">
              <a:off x="2179262" y="1649492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1" name="Line 42"/>
            <p:cNvSpPr>
              <a:spLocks noChangeShapeType="1"/>
            </p:cNvSpPr>
            <p:nvPr/>
          </p:nvSpPr>
          <p:spPr bwMode="auto">
            <a:xfrm rot="5400000" flipH="1">
              <a:off x="1992312" y="1599277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2" name="Line 43"/>
            <p:cNvSpPr>
              <a:spLocks noChangeShapeType="1"/>
            </p:cNvSpPr>
            <p:nvPr/>
          </p:nvSpPr>
          <p:spPr bwMode="auto">
            <a:xfrm rot="5400000" flipH="1">
              <a:off x="1778209" y="1589168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3" name="Line 44"/>
            <p:cNvSpPr>
              <a:spLocks noChangeShapeType="1"/>
            </p:cNvSpPr>
            <p:nvPr/>
          </p:nvSpPr>
          <p:spPr bwMode="auto">
            <a:xfrm rot="5400000" flipH="1">
              <a:off x="1597248" y="1605099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4" name="Line 45"/>
            <p:cNvSpPr>
              <a:spLocks noChangeShapeType="1"/>
            </p:cNvSpPr>
            <p:nvPr/>
          </p:nvSpPr>
          <p:spPr bwMode="auto">
            <a:xfrm rot="16200000">
              <a:off x="1529150" y="1652709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5" name="Line 46"/>
            <p:cNvSpPr>
              <a:spLocks noChangeShapeType="1"/>
            </p:cNvSpPr>
            <p:nvPr/>
          </p:nvSpPr>
          <p:spPr bwMode="auto">
            <a:xfrm rot="16200000">
              <a:off x="1597248" y="1569976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6" name="Line 47"/>
            <p:cNvSpPr>
              <a:spLocks noChangeShapeType="1"/>
            </p:cNvSpPr>
            <p:nvPr/>
          </p:nvSpPr>
          <p:spPr bwMode="auto">
            <a:xfrm rot="16200000">
              <a:off x="1776746" y="1524286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7" name="Line 48"/>
            <p:cNvSpPr>
              <a:spLocks noChangeShapeType="1"/>
            </p:cNvSpPr>
            <p:nvPr/>
          </p:nvSpPr>
          <p:spPr bwMode="auto">
            <a:xfrm rot="16200000">
              <a:off x="1993775" y="1504151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8" name="Line 49"/>
            <p:cNvSpPr>
              <a:spLocks noChangeShapeType="1"/>
            </p:cNvSpPr>
            <p:nvPr/>
          </p:nvSpPr>
          <p:spPr bwMode="auto">
            <a:xfrm rot="16200000">
              <a:off x="2177799" y="1524120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89" name="Line 50"/>
            <p:cNvSpPr>
              <a:spLocks noChangeShapeType="1"/>
            </p:cNvSpPr>
            <p:nvPr/>
          </p:nvSpPr>
          <p:spPr bwMode="auto">
            <a:xfrm rot="16200000">
              <a:off x="2267060" y="1566716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0" name="Line 51"/>
            <p:cNvSpPr>
              <a:spLocks noChangeShapeType="1"/>
            </p:cNvSpPr>
            <p:nvPr/>
          </p:nvSpPr>
          <p:spPr bwMode="auto">
            <a:xfrm rot="5400000" flipH="1">
              <a:off x="2177799" y="1488996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1" name="Line 52"/>
            <p:cNvSpPr>
              <a:spLocks noChangeShapeType="1"/>
            </p:cNvSpPr>
            <p:nvPr/>
          </p:nvSpPr>
          <p:spPr bwMode="auto">
            <a:xfrm rot="5400000" flipH="1">
              <a:off x="1993775" y="1438782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2" name="Line 53"/>
            <p:cNvSpPr>
              <a:spLocks noChangeShapeType="1"/>
            </p:cNvSpPr>
            <p:nvPr/>
          </p:nvSpPr>
          <p:spPr bwMode="auto">
            <a:xfrm rot="5400000" flipH="1">
              <a:off x="1777722" y="142964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3" name="Line 54"/>
            <p:cNvSpPr>
              <a:spLocks noChangeShapeType="1"/>
            </p:cNvSpPr>
            <p:nvPr/>
          </p:nvSpPr>
          <p:spPr bwMode="auto">
            <a:xfrm rot="5400000" flipH="1">
              <a:off x="1550962" y="1398806"/>
              <a:ext cx="15611" cy="241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4" name="Line 55"/>
            <p:cNvSpPr>
              <a:spLocks noChangeShapeType="1"/>
            </p:cNvSpPr>
            <p:nvPr/>
          </p:nvSpPr>
          <p:spPr bwMode="auto">
            <a:xfrm rot="16200000">
              <a:off x="1428017" y="1492213"/>
              <a:ext cx="19513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5" name="Line 56"/>
            <p:cNvSpPr>
              <a:spLocks noChangeShapeType="1"/>
            </p:cNvSpPr>
            <p:nvPr/>
          </p:nvSpPr>
          <p:spPr bwMode="auto">
            <a:xfrm rot="16200000">
              <a:off x="1559879" y="1364792"/>
              <a:ext cx="7805" cy="2319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6" name="Line 57"/>
            <p:cNvSpPr>
              <a:spLocks noChangeShapeType="1"/>
            </p:cNvSpPr>
            <p:nvPr/>
          </p:nvSpPr>
          <p:spPr bwMode="auto">
            <a:xfrm rot="16200000">
              <a:off x="1777722" y="1364279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7" name="Line 58"/>
            <p:cNvSpPr>
              <a:spLocks noChangeShapeType="1"/>
            </p:cNvSpPr>
            <p:nvPr/>
          </p:nvSpPr>
          <p:spPr bwMode="auto">
            <a:xfrm rot="16200000">
              <a:off x="1992312" y="1343655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8" name="Line 59"/>
            <p:cNvSpPr>
              <a:spLocks noChangeShapeType="1"/>
            </p:cNvSpPr>
            <p:nvPr/>
          </p:nvSpPr>
          <p:spPr bwMode="auto">
            <a:xfrm rot="16200000">
              <a:off x="2214677" y="1328208"/>
              <a:ext cx="13659" cy="2212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899" name="Line 60"/>
            <p:cNvSpPr>
              <a:spLocks noChangeShapeType="1"/>
            </p:cNvSpPr>
            <p:nvPr/>
          </p:nvSpPr>
          <p:spPr bwMode="auto">
            <a:xfrm rot="16200000">
              <a:off x="2336428" y="1406220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0" name="Line 61"/>
            <p:cNvSpPr>
              <a:spLocks noChangeShapeType="1"/>
            </p:cNvSpPr>
            <p:nvPr/>
          </p:nvSpPr>
          <p:spPr bwMode="auto">
            <a:xfrm rot="5400000" flipH="1">
              <a:off x="2229717" y="1278045"/>
              <a:ext cx="13658" cy="251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1" name="Line 62"/>
            <p:cNvSpPr>
              <a:spLocks noChangeShapeType="1"/>
            </p:cNvSpPr>
            <p:nvPr/>
          </p:nvSpPr>
          <p:spPr bwMode="auto">
            <a:xfrm rot="5400000" flipH="1">
              <a:off x="1992312" y="127828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2" name="Line 63"/>
            <p:cNvSpPr>
              <a:spLocks noChangeShapeType="1"/>
            </p:cNvSpPr>
            <p:nvPr/>
          </p:nvSpPr>
          <p:spPr bwMode="auto">
            <a:xfrm rot="5400000" flipH="1">
              <a:off x="1778209" y="1268176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3" name="Line 64"/>
            <p:cNvSpPr>
              <a:spLocks noChangeShapeType="1"/>
            </p:cNvSpPr>
            <p:nvPr/>
          </p:nvSpPr>
          <p:spPr bwMode="auto">
            <a:xfrm rot="5400000" flipH="1">
              <a:off x="1561477" y="1248336"/>
              <a:ext cx="14634" cy="2219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4" name="Line 65"/>
            <p:cNvSpPr>
              <a:spLocks noChangeShapeType="1"/>
            </p:cNvSpPr>
            <p:nvPr/>
          </p:nvSpPr>
          <p:spPr bwMode="auto">
            <a:xfrm rot="16200000">
              <a:off x="1447582" y="1331718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5" name="Line 66"/>
            <p:cNvSpPr>
              <a:spLocks noChangeShapeType="1"/>
            </p:cNvSpPr>
            <p:nvPr/>
          </p:nvSpPr>
          <p:spPr bwMode="auto">
            <a:xfrm rot="16200000">
              <a:off x="1515680" y="1248985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6" name="Line 67"/>
            <p:cNvSpPr>
              <a:spLocks noChangeShapeType="1"/>
            </p:cNvSpPr>
            <p:nvPr/>
          </p:nvSpPr>
          <p:spPr bwMode="auto">
            <a:xfrm rot="16200000">
              <a:off x="1736451" y="1162998"/>
              <a:ext cx="15610" cy="2921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7" name="Line 68"/>
            <p:cNvSpPr>
              <a:spLocks noChangeShapeType="1"/>
            </p:cNvSpPr>
            <p:nvPr/>
          </p:nvSpPr>
          <p:spPr bwMode="auto">
            <a:xfrm rot="16200000">
              <a:off x="1993287" y="1183647"/>
              <a:ext cx="14635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8" name="Line 69"/>
            <p:cNvSpPr>
              <a:spLocks noChangeShapeType="1"/>
            </p:cNvSpPr>
            <p:nvPr/>
          </p:nvSpPr>
          <p:spPr bwMode="auto">
            <a:xfrm rot="16200000">
              <a:off x="2156202" y="1233019"/>
              <a:ext cx="8294" cy="989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09" name="Line 70"/>
            <p:cNvSpPr>
              <a:spLocks noChangeShapeType="1"/>
            </p:cNvSpPr>
            <p:nvPr/>
          </p:nvSpPr>
          <p:spPr bwMode="auto">
            <a:xfrm rot="16200000">
              <a:off x="2215571" y="1245725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0" name="Line 71"/>
            <p:cNvSpPr>
              <a:spLocks noChangeShapeType="1"/>
            </p:cNvSpPr>
            <p:nvPr/>
          </p:nvSpPr>
          <p:spPr bwMode="auto">
            <a:xfrm rot="5400000" flipH="1">
              <a:off x="2162054" y="1183750"/>
              <a:ext cx="8292" cy="1106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1" name="Line 72"/>
            <p:cNvSpPr>
              <a:spLocks noChangeShapeType="1"/>
            </p:cNvSpPr>
            <p:nvPr/>
          </p:nvSpPr>
          <p:spPr bwMode="auto">
            <a:xfrm rot="5400000" flipH="1">
              <a:off x="1993775" y="1117790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2" name="Line 73"/>
            <p:cNvSpPr>
              <a:spLocks noChangeShapeType="1"/>
            </p:cNvSpPr>
            <p:nvPr/>
          </p:nvSpPr>
          <p:spPr bwMode="auto">
            <a:xfrm rot="5400000" flipH="1">
              <a:off x="1778209" y="1109144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3" name="Line 74"/>
            <p:cNvSpPr>
              <a:spLocks noChangeShapeType="1"/>
            </p:cNvSpPr>
            <p:nvPr/>
          </p:nvSpPr>
          <p:spPr bwMode="auto">
            <a:xfrm rot="5400000" flipH="1">
              <a:off x="1596272" y="1124101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4" name="Line 75"/>
            <p:cNvSpPr>
              <a:spLocks noChangeShapeType="1"/>
            </p:cNvSpPr>
            <p:nvPr/>
          </p:nvSpPr>
          <p:spPr bwMode="auto">
            <a:xfrm rot="16200000">
              <a:off x="1530126" y="1171710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5" name="Line 76"/>
            <p:cNvSpPr>
              <a:spLocks noChangeShapeType="1"/>
            </p:cNvSpPr>
            <p:nvPr/>
          </p:nvSpPr>
          <p:spPr bwMode="auto">
            <a:xfrm rot="16200000">
              <a:off x="1596272" y="1088977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6" name="Line 77"/>
            <p:cNvSpPr>
              <a:spLocks noChangeShapeType="1"/>
            </p:cNvSpPr>
            <p:nvPr/>
          </p:nvSpPr>
          <p:spPr bwMode="auto">
            <a:xfrm rot="16200000">
              <a:off x="1777722" y="104328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7" name="Line 78"/>
            <p:cNvSpPr>
              <a:spLocks noChangeShapeType="1"/>
            </p:cNvSpPr>
            <p:nvPr/>
          </p:nvSpPr>
          <p:spPr bwMode="auto">
            <a:xfrm rot="16200000">
              <a:off x="1996835" y="1004482"/>
              <a:ext cx="30246" cy="243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8" name="Line 80"/>
            <p:cNvSpPr>
              <a:spLocks noChangeShapeType="1"/>
            </p:cNvSpPr>
            <p:nvPr/>
          </p:nvSpPr>
          <p:spPr bwMode="auto">
            <a:xfrm rot="16200000">
              <a:off x="2138395" y="1085717"/>
              <a:ext cx="20489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19" name="Line 81"/>
            <p:cNvSpPr>
              <a:spLocks noChangeShapeType="1"/>
            </p:cNvSpPr>
            <p:nvPr/>
          </p:nvSpPr>
          <p:spPr bwMode="auto">
            <a:xfrm rot="5400000" flipH="1">
              <a:off x="2134888" y="1051882"/>
              <a:ext cx="7317" cy="55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20" name="Line 82"/>
            <p:cNvSpPr>
              <a:spLocks noChangeShapeType="1"/>
            </p:cNvSpPr>
            <p:nvPr/>
          </p:nvSpPr>
          <p:spPr bwMode="auto">
            <a:xfrm rot="5400000" flipH="1">
              <a:off x="1993775" y="958758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21" name="Line 83"/>
            <p:cNvSpPr>
              <a:spLocks noChangeShapeType="1"/>
            </p:cNvSpPr>
            <p:nvPr/>
          </p:nvSpPr>
          <p:spPr bwMode="auto">
            <a:xfrm rot="5400000" flipH="1">
              <a:off x="1776746" y="948649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22" name="Line 84"/>
            <p:cNvSpPr>
              <a:spLocks noChangeShapeType="1"/>
            </p:cNvSpPr>
            <p:nvPr/>
          </p:nvSpPr>
          <p:spPr bwMode="auto">
            <a:xfrm rot="5400000" flipH="1">
              <a:off x="1629967" y="995837"/>
              <a:ext cx="24392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23" name="Line 86"/>
            <p:cNvSpPr>
              <a:spLocks noChangeShapeType="1"/>
            </p:cNvSpPr>
            <p:nvPr/>
          </p:nvSpPr>
          <p:spPr bwMode="auto">
            <a:xfrm rot="16200000">
              <a:off x="1629968" y="971445"/>
              <a:ext cx="24391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24" name="Line 87"/>
            <p:cNvSpPr>
              <a:spLocks noChangeShapeType="1"/>
            </p:cNvSpPr>
            <p:nvPr/>
          </p:nvSpPr>
          <p:spPr bwMode="auto">
            <a:xfrm rot="16200000">
              <a:off x="1776746" y="883280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25" name="Line 88"/>
            <p:cNvSpPr>
              <a:spLocks noChangeShapeType="1"/>
            </p:cNvSpPr>
            <p:nvPr/>
          </p:nvSpPr>
          <p:spPr bwMode="auto">
            <a:xfrm rot="16200000">
              <a:off x="1980604" y="849972"/>
              <a:ext cx="40002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926" name="Group 925"/>
            <p:cNvGrpSpPr/>
            <p:nvPr/>
          </p:nvGrpSpPr>
          <p:grpSpPr>
            <a:xfrm>
              <a:off x="1676400" y="593903"/>
              <a:ext cx="434495" cy="356115"/>
              <a:chOff x="1529367" y="593903"/>
              <a:chExt cx="762001" cy="356115"/>
            </a:xfrm>
          </p:grpSpPr>
          <p:sp>
            <p:nvSpPr>
              <p:cNvPr id="928" name="Line 90"/>
              <p:cNvSpPr>
                <a:spLocks noChangeShapeType="1"/>
              </p:cNvSpPr>
              <p:nvPr/>
            </p:nvSpPr>
            <p:spPr bwMode="auto">
              <a:xfrm rot="16200000">
                <a:off x="2266572" y="925222"/>
                <a:ext cx="19513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29" name="Line 91"/>
              <p:cNvSpPr>
                <a:spLocks noChangeShapeType="1"/>
              </p:cNvSpPr>
              <p:nvPr/>
            </p:nvSpPr>
            <p:spPr bwMode="auto">
              <a:xfrm rot="5400000" flipH="1">
                <a:off x="2178286" y="847502"/>
                <a:ext cx="15611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0" name="Line 92"/>
              <p:cNvSpPr>
                <a:spLocks noChangeShapeType="1"/>
              </p:cNvSpPr>
              <p:nvPr/>
            </p:nvSpPr>
            <p:spPr bwMode="auto">
              <a:xfrm rot="5400000" flipH="1">
                <a:off x="1993287" y="797287"/>
                <a:ext cx="14635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1" name="Line 93"/>
              <p:cNvSpPr>
                <a:spLocks noChangeShapeType="1"/>
              </p:cNvSpPr>
              <p:nvPr/>
            </p:nvSpPr>
            <p:spPr bwMode="auto">
              <a:xfrm rot="5400000" flipH="1">
                <a:off x="1778209" y="788153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2" name="Line 94"/>
              <p:cNvSpPr>
                <a:spLocks noChangeShapeType="1"/>
              </p:cNvSpPr>
              <p:nvPr/>
            </p:nvSpPr>
            <p:spPr bwMode="auto">
              <a:xfrm rot="5400000" flipH="1">
                <a:off x="1596272" y="803109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3" name="Line 95"/>
              <p:cNvSpPr>
                <a:spLocks noChangeShapeType="1"/>
              </p:cNvSpPr>
              <p:nvPr/>
            </p:nvSpPr>
            <p:spPr bwMode="auto">
              <a:xfrm rot="16200000">
                <a:off x="1530126" y="850719"/>
                <a:ext cx="18537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4" name="Line 96"/>
              <p:cNvSpPr>
                <a:spLocks noChangeShapeType="1"/>
              </p:cNvSpPr>
              <p:nvPr/>
            </p:nvSpPr>
            <p:spPr bwMode="auto">
              <a:xfrm rot="16200000">
                <a:off x="1596272" y="767986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5" name="Line 97"/>
              <p:cNvSpPr>
                <a:spLocks noChangeShapeType="1"/>
              </p:cNvSpPr>
              <p:nvPr/>
            </p:nvSpPr>
            <p:spPr bwMode="auto">
              <a:xfrm rot="16200000">
                <a:off x="1778209" y="722784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6" name="Line 98"/>
              <p:cNvSpPr>
                <a:spLocks noChangeShapeType="1"/>
              </p:cNvSpPr>
              <p:nvPr/>
            </p:nvSpPr>
            <p:spPr bwMode="auto">
              <a:xfrm rot="16200000">
                <a:off x="1992312" y="70264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7" name="Line 99"/>
              <p:cNvSpPr>
                <a:spLocks noChangeShapeType="1"/>
              </p:cNvSpPr>
              <p:nvPr/>
            </p:nvSpPr>
            <p:spPr bwMode="auto">
              <a:xfrm rot="16200000">
                <a:off x="2178774" y="722130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8" name="Line 100"/>
              <p:cNvSpPr>
                <a:spLocks noChangeShapeType="1"/>
              </p:cNvSpPr>
              <p:nvPr/>
            </p:nvSpPr>
            <p:spPr bwMode="auto">
              <a:xfrm rot="16200000">
                <a:off x="2266084" y="764726"/>
                <a:ext cx="20489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39" name="Line 101"/>
              <p:cNvSpPr>
                <a:spLocks noChangeShapeType="1"/>
              </p:cNvSpPr>
              <p:nvPr/>
            </p:nvSpPr>
            <p:spPr bwMode="auto">
              <a:xfrm rot="5400000" flipH="1">
                <a:off x="2178774" y="687006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40" name="Line 102"/>
              <p:cNvSpPr>
                <a:spLocks noChangeShapeType="1"/>
              </p:cNvSpPr>
              <p:nvPr/>
            </p:nvSpPr>
            <p:spPr bwMode="auto">
              <a:xfrm rot="5400000" flipH="1">
                <a:off x="1993775" y="637767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41" name="Line 103"/>
              <p:cNvSpPr>
                <a:spLocks noChangeShapeType="1"/>
              </p:cNvSpPr>
              <p:nvPr/>
            </p:nvSpPr>
            <p:spPr bwMode="auto">
              <a:xfrm rot="5400000" flipH="1">
                <a:off x="1816652" y="667566"/>
                <a:ext cx="14732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927" name="Line 114"/>
            <p:cNvSpPr>
              <a:spLocks noChangeShapeType="1"/>
            </p:cNvSpPr>
            <p:nvPr/>
          </p:nvSpPr>
          <p:spPr bwMode="auto">
            <a:xfrm rot="16200000">
              <a:off x="1786626" y="501215"/>
              <a:ext cx="1873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956" name="Group 955"/>
          <p:cNvGrpSpPr/>
          <p:nvPr/>
        </p:nvGrpSpPr>
        <p:grpSpPr>
          <a:xfrm>
            <a:off x="2951748" y="4648200"/>
            <a:ext cx="934452" cy="1878447"/>
            <a:chOff x="1427747" y="407552"/>
            <a:chExt cx="934452" cy="1878447"/>
          </a:xfrm>
        </p:grpSpPr>
        <p:grpSp>
          <p:nvGrpSpPr>
            <p:cNvPr id="957" name="Group 956"/>
            <p:cNvGrpSpPr/>
            <p:nvPr/>
          </p:nvGrpSpPr>
          <p:grpSpPr>
            <a:xfrm>
              <a:off x="1798364" y="1893478"/>
              <a:ext cx="304884" cy="392521"/>
              <a:chOff x="1529367" y="1893478"/>
              <a:chExt cx="762001" cy="392521"/>
            </a:xfrm>
          </p:grpSpPr>
          <p:sp>
            <p:nvSpPr>
              <p:cNvPr id="1030" name="Line 17"/>
              <p:cNvSpPr>
                <a:spLocks noChangeShapeType="1"/>
              </p:cNvSpPr>
              <p:nvPr/>
            </p:nvSpPr>
            <p:spPr bwMode="auto">
              <a:xfrm rot="16200000" flipV="1">
                <a:off x="1799428" y="2195105"/>
                <a:ext cx="18178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31" name="Line 18"/>
              <p:cNvSpPr>
                <a:spLocks noChangeShapeType="1"/>
              </p:cNvSpPr>
              <p:nvPr/>
            </p:nvSpPr>
            <p:spPr bwMode="auto">
              <a:xfrm rot="16200000">
                <a:off x="1992312" y="1985637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32" name="Line 19"/>
              <p:cNvSpPr>
                <a:spLocks noChangeShapeType="1"/>
              </p:cNvSpPr>
              <p:nvPr/>
            </p:nvSpPr>
            <p:spPr bwMode="auto">
              <a:xfrm rot="16200000">
                <a:off x="2179262" y="2005607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33" name="Line 20"/>
              <p:cNvSpPr>
                <a:spLocks noChangeShapeType="1"/>
              </p:cNvSpPr>
              <p:nvPr/>
            </p:nvSpPr>
            <p:spPr bwMode="auto">
              <a:xfrm rot="16200000">
                <a:off x="2265596" y="2048203"/>
                <a:ext cx="21464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34" name="Line 21"/>
              <p:cNvSpPr>
                <a:spLocks noChangeShapeType="1"/>
              </p:cNvSpPr>
              <p:nvPr/>
            </p:nvSpPr>
            <p:spPr bwMode="auto">
              <a:xfrm rot="5400000" flipH="1">
                <a:off x="2179262" y="197048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35" name="Line 22"/>
              <p:cNvSpPr>
                <a:spLocks noChangeShapeType="1"/>
              </p:cNvSpPr>
              <p:nvPr/>
            </p:nvSpPr>
            <p:spPr bwMode="auto">
              <a:xfrm rot="5400000" flipH="1">
                <a:off x="1992312" y="192026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36" name="Line 23"/>
              <p:cNvSpPr>
                <a:spLocks noChangeShapeType="1"/>
              </p:cNvSpPr>
              <p:nvPr/>
            </p:nvSpPr>
            <p:spPr bwMode="auto">
              <a:xfrm rot="5400000" flipH="1">
                <a:off x="1777722" y="1909671"/>
                <a:ext cx="14635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37" name="Line 24"/>
              <p:cNvSpPr>
                <a:spLocks noChangeShapeType="1"/>
              </p:cNvSpPr>
              <p:nvPr/>
            </p:nvSpPr>
            <p:spPr bwMode="auto">
              <a:xfrm rot="5400000" flipH="1">
                <a:off x="1597736" y="192560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38" name="Line 25"/>
              <p:cNvSpPr>
                <a:spLocks noChangeShapeType="1"/>
              </p:cNvSpPr>
              <p:nvPr/>
            </p:nvSpPr>
            <p:spPr bwMode="auto">
              <a:xfrm rot="16200000">
                <a:off x="1528662" y="1973212"/>
                <a:ext cx="21464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39" name="Line 26"/>
              <p:cNvSpPr>
                <a:spLocks noChangeShapeType="1"/>
              </p:cNvSpPr>
              <p:nvPr/>
            </p:nvSpPr>
            <p:spPr bwMode="auto">
              <a:xfrm rot="16200000">
                <a:off x="1597736" y="1890479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40" name="Line 27"/>
              <p:cNvSpPr>
                <a:spLocks noChangeShapeType="1"/>
              </p:cNvSpPr>
              <p:nvPr/>
            </p:nvSpPr>
            <p:spPr bwMode="auto">
              <a:xfrm rot="16200000">
                <a:off x="1776746" y="1845278"/>
                <a:ext cx="16586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41" name="Line 28"/>
              <p:cNvSpPr>
                <a:spLocks noChangeShapeType="1"/>
              </p:cNvSpPr>
              <p:nvPr/>
            </p:nvSpPr>
            <p:spPr bwMode="auto">
              <a:xfrm rot="16200000">
                <a:off x="1993775" y="1825142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42" name="Line 29"/>
              <p:cNvSpPr>
                <a:spLocks noChangeShapeType="1"/>
              </p:cNvSpPr>
              <p:nvPr/>
            </p:nvSpPr>
            <p:spPr bwMode="auto">
              <a:xfrm rot="16200000">
                <a:off x="2177799" y="1845111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43" name="Line 30"/>
              <p:cNvSpPr>
                <a:spLocks noChangeShapeType="1"/>
              </p:cNvSpPr>
              <p:nvPr/>
            </p:nvSpPr>
            <p:spPr bwMode="auto">
              <a:xfrm rot="16200000">
                <a:off x="2267060" y="1887707"/>
                <a:ext cx="18537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958" name="Line 32"/>
            <p:cNvSpPr>
              <a:spLocks noChangeShapeType="1"/>
            </p:cNvSpPr>
            <p:nvPr/>
          </p:nvSpPr>
          <p:spPr bwMode="auto">
            <a:xfrm rot="5400000" flipH="1">
              <a:off x="1978649" y="1774897"/>
              <a:ext cx="30245" cy="2069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59" name="Line 33"/>
            <p:cNvSpPr>
              <a:spLocks noChangeShapeType="1"/>
            </p:cNvSpPr>
            <p:nvPr/>
          </p:nvSpPr>
          <p:spPr bwMode="auto">
            <a:xfrm rot="5400000" flipH="1">
              <a:off x="1776746" y="1749663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0" name="Line 34"/>
            <p:cNvSpPr>
              <a:spLocks noChangeShapeType="1"/>
            </p:cNvSpPr>
            <p:nvPr/>
          </p:nvSpPr>
          <p:spPr bwMode="auto">
            <a:xfrm rot="5400000" flipH="1">
              <a:off x="1637676" y="1804560"/>
              <a:ext cx="14636" cy="69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1" name="Line 35"/>
            <p:cNvSpPr>
              <a:spLocks noChangeShapeType="1"/>
            </p:cNvSpPr>
            <p:nvPr/>
          </p:nvSpPr>
          <p:spPr bwMode="auto">
            <a:xfrm rot="16200000">
              <a:off x="1600958" y="1812716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2" name="Line 36"/>
            <p:cNvSpPr>
              <a:spLocks noChangeShapeType="1"/>
            </p:cNvSpPr>
            <p:nvPr/>
          </p:nvSpPr>
          <p:spPr bwMode="auto">
            <a:xfrm rot="16200000">
              <a:off x="1627056" y="1770034"/>
              <a:ext cx="25853" cy="795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3" name="Line 37"/>
            <p:cNvSpPr>
              <a:spLocks noChangeShapeType="1"/>
            </p:cNvSpPr>
            <p:nvPr/>
          </p:nvSpPr>
          <p:spPr bwMode="auto">
            <a:xfrm rot="16200000">
              <a:off x="1778209" y="1684782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4" name="Line 38"/>
            <p:cNvSpPr>
              <a:spLocks noChangeShapeType="1"/>
            </p:cNvSpPr>
            <p:nvPr/>
          </p:nvSpPr>
          <p:spPr bwMode="auto">
            <a:xfrm rot="16200000">
              <a:off x="1992312" y="166464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5" name="Line 39"/>
            <p:cNvSpPr>
              <a:spLocks noChangeShapeType="1"/>
            </p:cNvSpPr>
            <p:nvPr/>
          </p:nvSpPr>
          <p:spPr bwMode="auto">
            <a:xfrm rot="16200000">
              <a:off x="2179262" y="1684616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6" name="Line 40"/>
            <p:cNvSpPr>
              <a:spLocks noChangeShapeType="1"/>
            </p:cNvSpPr>
            <p:nvPr/>
          </p:nvSpPr>
          <p:spPr bwMode="auto">
            <a:xfrm rot="16200000">
              <a:off x="2265596" y="1727212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7" name="Line 41"/>
            <p:cNvSpPr>
              <a:spLocks noChangeShapeType="1"/>
            </p:cNvSpPr>
            <p:nvPr/>
          </p:nvSpPr>
          <p:spPr bwMode="auto">
            <a:xfrm rot="5400000" flipH="1">
              <a:off x="2179262" y="1649492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8" name="Line 42"/>
            <p:cNvSpPr>
              <a:spLocks noChangeShapeType="1"/>
            </p:cNvSpPr>
            <p:nvPr/>
          </p:nvSpPr>
          <p:spPr bwMode="auto">
            <a:xfrm rot="5400000" flipH="1">
              <a:off x="1992312" y="1599277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69" name="Line 43"/>
            <p:cNvSpPr>
              <a:spLocks noChangeShapeType="1"/>
            </p:cNvSpPr>
            <p:nvPr/>
          </p:nvSpPr>
          <p:spPr bwMode="auto">
            <a:xfrm rot="5400000" flipH="1">
              <a:off x="1778209" y="1589168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0" name="Line 44"/>
            <p:cNvSpPr>
              <a:spLocks noChangeShapeType="1"/>
            </p:cNvSpPr>
            <p:nvPr/>
          </p:nvSpPr>
          <p:spPr bwMode="auto">
            <a:xfrm rot="5400000" flipH="1">
              <a:off x="1597248" y="1605099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1" name="Line 45"/>
            <p:cNvSpPr>
              <a:spLocks noChangeShapeType="1"/>
            </p:cNvSpPr>
            <p:nvPr/>
          </p:nvSpPr>
          <p:spPr bwMode="auto">
            <a:xfrm rot="16200000">
              <a:off x="1529150" y="1652709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2" name="Line 46"/>
            <p:cNvSpPr>
              <a:spLocks noChangeShapeType="1"/>
            </p:cNvSpPr>
            <p:nvPr/>
          </p:nvSpPr>
          <p:spPr bwMode="auto">
            <a:xfrm rot="16200000">
              <a:off x="1597248" y="1569976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3" name="Line 47"/>
            <p:cNvSpPr>
              <a:spLocks noChangeShapeType="1"/>
            </p:cNvSpPr>
            <p:nvPr/>
          </p:nvSpPr>
          <p:spPr bwMode="auto">
            <a:xfrm rot="16200000">
              <a:off x="1776746" y="1524286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4" name="Line 48"/>
            <p:cNvSpPr>
              <a:spLocks noChangeShapeType="1"/>
            </p:cNvSpPr>
            <p:nvPr/>
          </p:nvSpPr>
          <p:spPr bwMode="auto">
            <a:xfrm rot="16200000">
              <a:off x="1993775" y="1504151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5" name="Line 49"/>
            <p:cNvSpPr>
              <a:spLocks noChangeShapeType="1"/>
            </p:cNvSpPr>
            <p:nvPr/>
          </p:nvSpPr>
          <p:spPr bwMode="auto">
            <a:xfrm rot="16200000">
              <a:off x="2177799" y="1524120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6" name="Line 50"/>
            <p:cNvSpPr>
              <a:spLocks noChangeShapeType="1"/>
            </p:cNvSpPr>
            <p:nvPr/>
          </p:nvSpPr>
          <p:spPr bwMode="auto">
            <a:xfrm rot="16200000">
              <a:off x="2267060" y="1566716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7" name="Line 51"/>
            <p:cNvSpPr>
              <a:spLocks noChangeShapeType="1"/>
            </p:cNvSpPr>
            <p:nvPr/>
          </p:nvSpPr>
          <p:spPr bwMode="auto">
            <a:xfrm rot="5400000" flipH="1">
              <a:off x="2177799" y="1488996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8" name="Line 52"/>
            <p:cNvSpPr>
              <a:spLocks noChangeShapeType="1"/>
            </p:cNvSpPr>
            <p:nvPr/>
          </p:nvSpPr>
          <p:spPr bwMode="auto">
            <a:xfrm rot="5400000" flipH="1">
              <a:off x="1993775" y="1438782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79" name="Line 53"/>
            <p:cNvSpPr>
              <a:spLocks noChangeShapeType="1"/>
            </p:cNvSpPr>
            <p:nvPr/>
          </p:nvSpPr>
          <p:spPr bwMode="auto">
            <a:xfrm rot="5400000" flipH="1">
              <a:off x="1777722" y="142964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0" name="Line 54"/>
            <p:cNvSpPr>
              <a:spLocks noChangeShapeType="1"/>
            </p:cNvSpPr>
            <p:nvPr/>
          </p:nvSpPr>
          <p:spPr bwMode="auto">
            <a:xfrm rot="5400000" flipH="1">
              <a:off x="1550962" y="1398806"/>
              <a:ext cx="15611" cy="241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1" name="Line 55"/>
            <p:cNvSpPr>
              <a:spLocks noChangeShapeType="1"/>
            </p:cNvSpPr>
            <p:nvPr/>
          </p:nvSpPr>
          <p:spPr bwMode="auto">
            <a:xfrm rot="16200000">
              <a:off x="1428017" y="1492213"/>
              <a:ext cx="19513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2" name="Line 56"/>
            <p:cNvSpPr>
              <a:spLocks noChangeShapeType="1"/>
            </p:cNvSpPr>
            <p:nvPr/>
          </p:nvSpPr>
          <p:spPr bwMode="auto">
            <a:xfrm rot="16200000">
              <a:off x="1559879" y="1364792"/>
              <a:ext cx="7805" cy="2319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3" name="Line 57"/>
            <p:cNvSpPr>
              <a:spLocks noChangeShapeType="1"/>
            </p:cNvSpPr>
            <p:nvPr/>
          </p:nvSpPr>
          <p:spPr bwMode="auto">
            <a:xfrm rot="16200000">
              <a:off x="1777722" y="1364279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4" name="Line 58"/>
            <p:cNvSpPr>
              <a:spLocks noChangeShapeType="1"/>
            </p:cNvSpPr>
            <p:nvPr/>
          </p:nvSpPr>
          <p:spPr bwMode="auto">
            <a:xfrm rot="16200000">
              <a:off x="1992312" y="1343655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5" name="Line 59"/>
            <p:cNvSpPr>
              <a:spLocks noChangeShapeType="1"/>
            </p:cNvSpPr>
            <p:nvPr/>
          </p:nvSpPr>
          <p:spPr bwMode="auto">
            <a:xfrm rot="16200000">
              <a:off x="2214677" y="1328208"/>
              <a:ext cx="13659" cy="2212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6" name="Line 60"/>
            <p:cNvSpPr>
              <a:spLocks noChangeShapeType="1"/>
            </p:cNvSpPr>
            <p:nvPr/>
          </p:nvSpPr>
          <p:spPr bwMode="auto">
            <a:xfrm rot="16200000">
              <a:off x="2336428" y="1406220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7" name="Line 61"/>
            <p:cNvSpPr>
              <a:spLocks noChangeShapeType="1"/>
            </p:cNvSpPr>
            <p:nvPr/>
          </p:nvSpPr>
          <p:spPr bwMode="auto">
            <a:xfrm rot="5400000" flipH="1">
              <a:off x="2229717" y="1278045"/>
              <a:ext cx="13658" cy="251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8" name="Line 62"/>
            <p:cNvSpPr>
              <a:spLocks noChangeShapeType="1"/>
            </p:cNvSpPr>
            <p:nvPr/>
          </p:nvSpPr>
          <p:spPr bwMode="auto">
            <a:xfrm rot="5400000" flipH="1">
              <a:off x="1992312" y="127828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89" name="Line 63"/>
            <p:cNvSpPr>
              <a:spLocks noChangeShapeType="1"/>
            </p:cNvSpPr>
            <p:nvPr/>
          </p:nvSpPr>
          <p:spPr bwMode="auto">
            <a:xfrm rot="5400000" flipH="1">
              <a:off x="1778209" y="1268176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0" name="Line 64"/>
            <p:cNvSpPr>
              <a:spLocks noChangeShapeType="1"/>
            </p:cNvSpPr>
            <p:nvPr/>
          </p:nvSpPr>
          <p:spPr bwMode="auto">
            <a:xfrm rot="5400000" flipH="1">
              <a:off x="1561477" y="1248336"/>
              <a:ext cx="14634" cy="2219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1" name="Line 65"/>
            <p:cNvSpPr>
              <a:spLocks noChangeShapeType="1"/>
            </p:cNvSpPr>
            <p:nvPr/>
          </p:nvSpPr>
          <p:spPr bwMode="auto">
            <a:xfrm rot="16200000">
              <a:off x="1447582" y="1331718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2" name="Line 66"/>
            <p:cNvSpPr>
              <a:spLocks noChangeShapeType="1"/>
            </p:cNvSpPr>
            <p:nvPr/>
          </p:nvSpPr>
          <p:spPr bwMode="auto">
            <a:xfrm rot="16200000">
              <a:off x="1515680" y="1248985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3" name="Line 67"/>
            <p:cNvSpPr>
              <a:spLocks noChangeShapeType="1"/>
            </p:cNvSpPr>
            <p:nvPr/>
          </p:nvSpPr>
          <p:spPr bwMode="auto">
            <a:xfrm rot="16200000">
              <a:off x="1736451" y="1162998"/>
              <a:ext cx="15610" cy="2921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4" name="Line 68"/>
            <p:cNvSpPr>
              <a:spLocks noChangeShapeType="1"/>
            </p:cNvSpPr>
            <p:nvPr/>
          </p:nvSpPr>
          <p:spPr bwMode="auto">
            <a:xfrm rot="16200000">
              <a:off x="1993287" y="1183647"/>
              <a:ext cx="14635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5" name="Line 69"/>
            <p:cNvSpPr>
              <a:spLocks noChangeShapeType="1"/>
            </p:cNvSpPr>
            <p:nvPr/>
          </p:nvSpPr>
          <p:spPr bwMode="auto">
            <a:xfrm rot="16200000">
              <a:off x="2156202" y="1233019"/>
              <a:ext cx="8294" cy="989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6" name="Line 70"/>
            <p:cNvSpPr>
              <a:spLocks noChangeShapeType="1"/>
            </p:cNvSpPr>
            <p:nvPr/>
          </p:nvSpPr>
          <p:spPr bwMode="auto">
            <a:xfrm rot="16200000">
              <a:off x="2215571" y="1245725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7" name="Line 71"/>
            <p:cNvSpPr>
              <a:spLocks noChangeShapeType="1"/>
            </p:cNvSpPr>
            <p:nvPr/>
          </p:nvSpPr>
          <p:spPr bwMode="auto">
            <a:xfrm rot="5400000" flipH="1">
              <a:off x="2162054" y="1183750"/>
              <a:ext cx="8292" cy="1106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8" name="Line 72"/>
            <p:cNvSpPr>
              <a:spLocks noChangeShapeType="1"/>
            </p:cNvSpPr>
            <p:nvPr/>
          </p:nvSpPr>
          <p:spPr bwMode="auto">
            <a:xfrm rot="5400000" flipH="1">
              <a:off x="1993775" y="1117790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999" name="Line 73"/>
            <p:cNvSpPr>
              <a:spLocks noChangeShapeType="1"/>
            </p:cNvSpPr>
            <p:nvPr/>
          </p:nvSpPr>
          <p:spPr bwMode="auto">
            <a:xfrm rot="5400000" flipH="1">
              <a:off x="1778209" y="1109144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0" name="Line 74"/>
            <p:cNvSpPr>
              <a:spLocks noChangeShapeType="1"/>
            </p:cNvSpPr>
            <p:nvPr/>
          </p:nvSpPr>
          <p:spPr bwMode="auto">
            <a:xfrm rot="5400000" flipH="1">
              <a:off x="1596272" y="1124101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1" name="Line 75"/>
            <p:cNvSpPr>
              <a:spLocks noChangeShapeType="1"/>
            </p:cNvSpPr>
            <p:nvPr/>
          </p:nvSpPr>
          <p:spPr bwMode="auto">
            <a:xfrm rot="16200000">
              <a:off x="1530126" y="1171710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2" name="Line 76"/>
            <p:cNvSpPr>
              <a:spLocks noChangeShapeType="1"/>
            </p:cNvSpPr>
            <p:nvPr/>
          </p:nvSpPr>
          <p:spPr bwMode="auto">
            <a:xfrm rot="16200000">
              <a:off x="1596272" y="1088977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3" name="Line 77"/>
            <p:cNvSpPr>
              <a:spLocks noChangeShapeType="1"/>
            </p:cNvSpPr>
            <p:nvPr/>
          </p:nvSpPr>
          <p:spPr bwMode="auto">
            <a:xfrm rot="16200000">
              <a:off x="1777722" y="104328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4" name="Line 78"/>
            <p:cNvSpPr>
              <a:spLocks noChangeShapeType="1"/>
            </p:cNvSpPr>
            <p:nvPr/>
          </p:nvSpPr>
          <p:spPr bwMode="auto">
            <a:xfrm rot="16200000">
              <a:off x="1996835" y="1004482"/>
              <a:ext cx="30246" cy="243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5" name="Line 80"/>
            <p:cNvSpPr>
              <a:spLocks noChangeShapeType="1"/>
            </p:cNvSpPr>
            <p:nvPr/>
          </p:nvSpPr>
          <p:spPr bwMode="auto">
            <a:xfrm rot="16200000">
              <a:off x="2138395" y="1085717"/>
              <a:ext cx="20489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6" name="Line 81"/>
            <p:cNvSpPr>
              <a:spLocks noChangeShapeType="1"/>
            </p:cNvSpPr>
            <p:nvPr/>
          </p:nvSpPr>
          <p:spPr bwMode="auto">
            <a:xfrm rot="5400000" flipH="1">
              <a:off x="2134888" y="1051882"/>
              <a:ext cx="7317" cy="55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7" name="Line 82"/>
            <p:cNvSpPr>
              <a:spLocks noChangeShapeType="1"/>
            </p:cNvSpPr>
            <p:nvPr/>
          </p:nvSpPr>
          <p:spPr bwMode="auto">
            <a:xfrm rot="5400000" flipH="1">
              <a:off x="1993775" y="958758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8" name="Line 83"/>
            <p:cNvSpPr>
              <a:spLocks noChangeShapeType="1"/>
            </p:cNvSpPr>
            <p:nvPr/>
          </p:nvSpPr>
          <p:spPr bwMode="auto">
            <a:xfrm rot="5400000" flipH="1">
              <a:off x="1776746" y="948649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09" name="Line 84"/>
            <p:cNvSpPr>
              <a:spLocks noChangeShapeType="1"/>
            </p:cNvSpPr>
            <p:nvPr/>
          </p:nvSpPr>
          <p:spPr bwMode="auto">
            <a:xfrm rot="5400000" flipH="1">
              <a:off x="1629967" y="995837"/>
              <a:ext cx="24392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10" name="Line 86"/>
            <p:cNvSpPr>
              <a:spLocks noChangeShapeType="1"/>
            </p:cNvSpPr>
            <p:nvPr/>
          </p:nvSpPr>
          <p:spPr bwMode="auto">
            <a:xfrm rot="16200000">
              <a:off x="1629968" y="971445"/>
              <a:ext cx="24391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11" name="Line 87"/>
            <p:cNvSpPr>
              <a:spLocks noChangeShapeType="1"/>
            </p:cNvSpPr>
            <p:nvPr/>
          </p:nvSpPr>
          <p:spPr bwMode="auto">
            <a:xfrm rot="16200000">
              <a:off x="1776746" y="883280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12" name="Line 88"/>
            <p:cNvSpPr>
              <a:spLocks noChangeShapeType="1"/>
            </p:cNvSpPr>
            <p:nvPr/>
          </p:nvSpPr>
          <p:spPr bwMode="auto">
            <a:xfrm rot="16200000">
              <a:off x="1980604" y="849972"/>
              <a:ext cx="40002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1013" name="Group 1012"/>
            <p:cNvGrpSpPr/>
            <p:nvPr/>
          </p:nvGrpSpPr>
          <p:grpSpPr>
            <a:xfrm>
              <a:off x="1676400" y="593903"/>
              <a:ext cx="434495" cy="356115"/>
              <a:chOff x="1529367" y="593903"/>
              <a:chExt cx="762001" cy="356115"/>
            </a:xfrm>
          </p:grpSpPr>
          <p:sp>
            <p:nvSpPr>
              <p:cNvPr id="1015" name="Line 90"/>
              <p:cNvSpPr>
                <a:spLocks noChangeShapeType="1"/>
              </p:cNvSpPr>
              <p:nvPr/>
            </p:nvSpPr>
            <p:spPr bwMode="auto">
              <a:xfrm rot="16200000">
                <a:off x="2266572" y="925222"/>
                <a:ext cx="19513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16" name="Line 91"/>
              <p:cNvSpPr>
                <a:spLocks noChangeShapeType="1"/>
              </p:cNvSpPr>
              <p:nvPr/>
            </p:nvSpPr>
            <p:spPr bwMode="auto">
              <a:xfrm rot="5400000" flipH="1">
                <a:off x="2178286" y="847502"/>
                <a:ext cx="15611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17" name="Line 92"/>
              <p:cNvSpPr>
                <a:spLocks noChangeShapeType="1"/>
              </p:cNvSpPr>
              <p:nvPr/>
            </p:nvSpPr>
            <p:spPr bwMode="auto">
              <a:xfrm rot="5400000" flipH="1">
                <a:off x="1993287" y="797287"/>
                <a:ext cx="14635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18" name="Line 93"/>
              <p:cNvSpPr>
                <a:spLocks noChangeShapeType="1"/>
              </p:cNvSpPr>
              <p:nvPr/>
            </p:nvSpPr>
            <p:spPr bwMode="auto">
              <a:xfrm rot="5400000" flipH="1">
                <a:off x="1778209" y="788153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19" name="Line 94"/>
              <p:cNvSpPr>
                <a:spLocks noChangeShapeType="1"/>
              </p:cNvSpPr>
              <p:nvPr/>
            </p:nvSpPr>
            <p:spPr bwMode="auto">
              <a:xfrm rot="5400000" flipH="1">
                <a:off x="1596272" y="803109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20" name="Line 95"/>
              <p:cNvSpPr>
                <a:spLocks noChangeShapeType="1"/>
              </p:cNvSpPr>
              <p:nvPr/>
            </p:nvSpPr>
            <p:spPr bwMode="auto">
              <a:xfrm rot="16200000">
                <a:off x="1530126" y="850719"/>
                <a:ext cx="18537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21" name="Line 96"/>
              <p:cNvSpPr>
                <a:spLocks noChangeShapeType="1"/>
              </p:cNvSpPr>
              <p:nvPr/>
            </p:nvSpPr>
            <p:spPr bwMode="auto">
              <a:xfrm rot="16200000">
                <a:off x="1596272" y="767986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22" name="Line 97"/>
              <p:cNvSpPr>
                <a:spLocks noChangeShapeType="1"/>
              </p:cNvSpPr>
              <p:nvPr/>
            </p:nvSpPr>
            <p:spPr bwMode="auto">
              <a:xfrm rot="16200000">
                <a:off x="1778209" y="722784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23" name="Line 98"/>
              <p:cNvSpPr>
                <a:spLocks noChangeShapeType="1"/>
              </p:cNvSpPr>
              <p:nvPr/>
            </p:nvSpPr>
            <p:spPr bwMode="auto">
              <a:xfrm rot="16200000">
                <a:off x="1992312" y="70264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24" name="Line 99"/>
              <p:cNvSpPr>
                <a:spLocks noChangeShapeType="1"/>
              </p:cNvSpPr>
              <p:nvPr/>
            </p:nvSpPr>
            <p:spPr bwMode="auto">
              <a:xfrm rot="16200000">
                <a:off x="2178774" y="722130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25" name="Line 100"/>
              <p:cNvSpPr>
                <a:spLocks noChangeShapeType="1"/>
              </p:cNvSpPr>
              <p:nvPr/>
            </p:nvSpPr>
            <p:spPr bwMode="auto">
              <a:xfrm rot="16200000">
                <a:off x="2266084" y="764726"/>
                <a:ext cx="20489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27" name="Line 101"/>
              <p:cNvSpPr>
                <a:spLocks noChangeShapeType="1"/>
              </p:cNvSpPr>
              <p:nvPr/>
            </p:nvSpPr>
            <p:spPr bwMode="auto">
              <a:xfrm rot="5400000" flipH="1">
                <a:off x="2178774" y="687006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28" name="Line 102"/>
              <p:cNvSpPr>
                <a:spLocks noChangeShapeType="1"/>
              </p:cNvSpPr>
              <p:nvPr/>
            </p:nvSpPr>
            <p:spPr bwMode="auto">
              <a:xfrm rot="5400000" flipH="1">
                <a:off x="1993775" y="637767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029" name="Line 103"/>
              <p:cNvSpPr>
                <a:spLocks noChangeShapeType="1"/>
              </p:cNvSpPr>
              <p:nvPr/>
            </p:nvSpPr>
            <p:spPr bwMode="auto">
              <a:xfrm rot="5400000" flipH="1">
                <a:off x="1816652" y="667566"/>
                <a:ext cx="14732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1014" name="Line 114"/>
            <p:cNvSpPr>
              <a:spLocks noChangeShapeType="1"/>
            </p:cNvSpPr>
            <p:nvPr/>
          </p:nvSpPr>
          <p:spPr bwMode="auto">
            <a:xfrm rot="16200000">
              <a:off x="1786626" y="501215"/>
              <a:ext cx="1873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sp>
        <p:nvSpPr>
          <p:cNvPr id="745" name="Cloud 744"/>
          <p:cNvSpPr/>
          <p:nvPr/>
        </p:nvSpPr>
        <p:spPr>
          <a:xfrm>
            <a:off x="2055524" y="4148957"/>
            <a:ext cx="308552" cy="216332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4" name="Cloud 753"/>
          <p:cNvSpPr/>
          <p:nvPr/>
        </p:nvSpPr>
        <p:spPr>
          <a:xfrm>
            <a:off x="1960665" y="4050868"/>
            <a:ext cx="460952" cy="368732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9" name="Cloud 758"/>
          <p:cNvSpPr/>
          <p:nvPr/>
        </p:nvSpPr>
        <p:spPr>
          <a:xfrm>
            <a:off x="1828800" y="3962400"/>
            <a:ext cx="736059" cy="503836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CCD Detectors</a:t>
            </a:r>
            <a:endParaRPr lang="en-US" dirty="0"/>
          </a:p>
        </p:txBody>
      </p:sp>
      <p:grpSp>
        <p:nvGrpSpPr>
          <p:cNvPr id="1045" name="Group 1044"/>
          <p:cNvGrpSpPr/>
          <p:nvPr/>
        </p:nvGrpSpPr>
        <p:grpSpPr>
          <a:xfrm>
            <a:off x="4488335" y="4621208"/>
            <a:ext cx="934452" cy="1878447"/>
            <a:chOff x="1427747" y="407552"/>
            <a:chExt cx="934452" cy="1878447"/>
          </a:xfrm>
        </p:grpSpPr>
        <p:grpSp>
          <p:nvGrpSpPr>
            <p:cNvPr id="1046" name="Group 1045"/>
            <p:cNvGrpSpPr/>
            <p:nvPr/>
          </p:nvGrpSpPr>
          <p:grpSpPr>
            <a:xfrm>
              <a:off x="1798364" y="1893478"/>
              <a:ext cx="304884" cy="392521"/>
              <a:chOff x="1529367" y="1893478"/>
              <a:chExt cx="762001" cy="392521"/>
            </a:xfrm>
          </p:grpSpPr>
          <p:sp>
            <p:nvSpPr>
              <p:cNvPr id="1118" name="Line 17"/>
              <p:cNvSpPr>
                <a:spLocks noChangeShapeType="1"/>
              </p:cNvSpPr>
              <p:nvPr/>
            </p:nvSpPr>
            <p:spPr bwMode="auto">
              <a:xfrm rot="16200000" flipV="1">
                <a:off x="1799428" y="2195105"/>
                <a:ext cx="18178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9" name="Line 18"/>
              <p:cNvSpPr>
                <a:spLocks noChangeShapeType="1"/>
              </p:cNvSpPr>
              <p:nvPr/>
            </p:nvSpPr>
            <p:spPr bwMode="auto">
              <a:xfrm rot="16200000">
                <a:off x="1992312" y="1985637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0" name="Line 19"/>
              <p:cNvSpPr>
                <a:spLocks noChangeShapeType="1"/>
              </p:cNvSpPr>
              <p:nvPr/>
            </p:nvSpPr>
            <p:spPr bwMode="auto">
              <a:xfrm rot="16200000">
                <a:off x="2179262" y="2005607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1" name="Line 20"/>
              <p:cNvSpPr>
                <a:spLocks noChangeShapeType="1"/>
              </p:cNvSpPr>
              <p:nvPr/>
            </p:nvSpPr>
            <p:spPr bwMode="auto">
              <a:xfrm rot="16200000">
                <a:off x="2265596" y="2048203"/>
                <a:ext cx="21464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2" name="Line 21"/>
              <p:cNvSpPr>
                <a:spLocks noChangeShapeType="1"/>
              </p:cNvSpPr>
              <p:nvPr/>
            </p:nvSpPr>
            <p:spPr bwMode="auto">
              <a:xfrm rot="5400000" flipH="1">
                <a:off x="2179262" y="197048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3" name="Line 22"/>
              <p:cNvSpPr>
                <a:spLocks noChangeShapeType="1"/>
              </p:cNvSpPr>
              <p:nvPr/>
            </p:nvSpPr>
            <p:spPr bwMode="auto">
              <a:xfrm rot="5400000" flipH="1">
                <a:off x="1992312" y="192026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4" name="Line 23"/>
              <p:cNvSpPr>
                <a:spLocks noChangeShapeType="1"/>
              </p:cNvSpPr>
              <p:nvPr/>
            </p:nvSpPr>
            <p:spPr bwMode="auto">
              <a:xfrm rot="5400000" flipH="1">
                <a:off x="1777722" y="1909671"/>
                <a:ext cx="14635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5" name="Line 24"/>
              <p:cNvSpPr>
                <a:spLocks noChangeShapeType="1"/>
              </p:cNvSpPr>
              <p:nvPr/>
            </p:nvSpPr>
            <p:spPr bwMode="auto">
              <a:xfrm rot="5400000" flipH="1">
                <a:off x="1597736" y="192560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6" name="Line 25"/>
              <p:cNvSpPr>
                <a:spLocks noChangeShapeType="1"/>
              </p:cNvSpPr>
              <p:nvPr/>
            </p:nvSpPr>
            <p:spPr bwMode="auto">
              <a:xfrm rot="16200000">
                <a:off x="1528662" y="1973212"/>
                <a:ext cx="21464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7" name="Line 26"/>
              <p:cNvSpPr>
                <a:spLocks noChangeShapeType="1"/>
              </p:cNvSpPr>
              <p:nvPr/>
            </p:nvSpPr>
            <p:spPr bwMode="auto">
              <a:xfrm rot="16200000">
                <a:off x="1597736" y="1890479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8" name="Line 27"/>
              <p:cNvSpPr>
                <a:spLocks noChangeShapeType="1"/>
              </p:cNvSpPr>
              <p:nvPr/>
            </p:nvSpPr>
            <p:spPr bwMode="auto">
              <a:xfrm rot="16200000">
                <a:off x="1776746" y="1845278"/>
                <a:ext cx="16586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29" name="Line 28"/>
              <p:cNvSpPr>
                <a:spLocks noChangeShapeType="1"/>
              </p:cNvSpPr>
              <p:nvPr/>
            </p:nvSpPr>
            <p:spPr bwMode="auto">
              <a:xfrm rot="16200000">
                <a:off x="1993775" y="1825142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30" name="Line 29"/>
              <p:cNvSpPr>
                <a:spLocks noChangeShapeType="1"/>
              </p:cNvSpPr>
              <p:nvPr/>
            </p:nvSpPr>
            <p:spPr bwMode="auto">
              <a:xfrm rot="16200000">
                <a:off x="2177799" y="1845111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31" name="Line 30"/>
              <p:cNvSpPr>
                <a:spLocks noChangeShapeType="1"/>
              </p:cNvSpPr>
              <p:nvPr/>
            </p:nvSpPr>
            <p:spPr bwMode="auto">
              <a:xfrm rot="16200000">
                <a:off x="2267060" y="1887707"/>
                <a:ext cx="18537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1047" name="Line 32"/>
            <p:cNvSpPr>
              <a:spLocks noChangeShapeType="1"/>
            </p:cNvSpPr>
            <p:nvPr/>
          </p:nvSpPr>
          <p:spPr bwMode="auto">
            <a:xfrm rot="5400000" flipH="1">
              <a:off x="1978649" y="1774897"/>
              <a:ext cx="30245" cy="2069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48" name="Line 33"/>
            <p:cNvSpPr>
              <a:spLocks noChangeShapeType="1"/>
            </p:cNvSpPr>
            <p:nvPr/>
          </p:nvSpPr>
          <p:spPr bwMode="auto">
            <a:xfrm rot="5400000" flipH="1">
              <a:off x="1776746" y="1749663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49" name="Line 34"/>
            <p:cNvSpPr>
              <a:spLocks noChangeShapeType="1"/>
            </p:cNvSpPr>
            <p:nvPr/>
          </p:nvSpPr>
          <p:spPr bwMode="auto">
            <a:xfrm rot="5400000" flipH="1">
              <a:off x="1637676" y="1804560"/>
              <a:ext cx="14636" cy="69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0" name="Line 35"/>
            <p:cNvSpPr>
              <a:spLocks noChangeShapeType="1"/>
            </p:cNvSpPr>
            <p:nvPr/>
          </p:nvSpPr>
          <p:spPr bwMode="auto">
            <a:xfrm rot="16200000">
              <a:off x="1600958" y="1812716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1" name="Line 36"/>
            <p:cNvSpPr>
              <a:spLocks noChangeShapeType="1"/>
            </p:cNvSpPr>
            <p:nvPr/>
          </p:nvSpPr>
          <p:spPr bwMode="auto">
            <a:xfrm rot="16200000">
              <a:off x="1627056" y="1770034"/>
              <a:ext cx="25853" cy="795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2" name="Line 37"/>
            <p:cNvSpPr>
              <a:spLocks noChangeShapeType="1"/>
            </p:cNvSpPr>
            <p:nvPr/>
          </p:nvSpPr>
          <p:spPr bwMode="auto">
            <a:xfrm rot="16200000">
              <a:off x="1778209" y="1684782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3" name="Line 38"/>
            <p:cNvSpPr>
              <a:spLocks noChangeShapeType="1"/>
            </p:cNvSpPr>
            <p:nvPr/>
          </p:nvSpPr>
          <p:spPr bwMode="auto">
            <a:xfrm rot="16200000">
              <a:off x="1992312" y="166464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4" name="Line 39"/>
            <p:cNvSpPr>
              <a:spLocks noChangeShapeType="1"/>
            </p:cNvSpPr>
            <p:nvPr/>
          </p:nvSpPr>
          <p:spPr bwMode="auto">
            <a:xfrm rot="16200000">
              <a:off x="2179262" y="1684616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5" name="Line 40"/>
            <p:cNvSpPr>
              <a:spLocks noChangeShapeType="1"/>
            </p:cNvSpPr>
            <p:nvPr/>
          </p:nvSpPr>
          <p:spPr bwMode="auto">
            <a:xfrm rot="16200000">
              <a:off x="2265596" y="1727212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6" name="Line 41"/>
            <p:cNvSpPr>
              <a:spLocks noChangeShapeType="1"/>
            </p:cNvSpPr>
            <p:nvPr/>
          </p:nvSpPr>
          <p:spPr bwMode="auto">
            <a:xfrm rot="5400000" flipH="1">
              <a:off x="2179262" y="1649492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7" name="Line 42"/>
            <p:cNvSpPr>
              <a:spLocks noChangeShapeType="1"/>
            </p:cNvSpPr>
            <p:nvPr/>
          </p:nvSpPr>
          <p:spPr bwMode="auto">
            <a:xfrm rot="5400000" flipH="1">
              <a:off x="1992312" y="1599277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8" name="Line 43"/>
            <p:cNvSpPr>
              <a:spLocks noChangeShapeType="1"/>
            </p:cNvSpPr>
            <p:nvPr/>
          </p:nvSpPr>
          <p:spPr bwMode="auto">
            <a:xfrm rot="5400000" flipH="1">
              <a:off x="1778209" y="1589168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59" name="Line 44"/>
            <p:cNvSpPr>
              <a:spLocks noChangeShapeType="1"/>
            </p:cNvSpPr>
            <p:nvPr/>
          </p:nvSpPr>
          <p:spPr bwMode="auto">
            <a:xfrm rot="5400000" flipH="1">
              <a:off x="1597248" y="1605099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0" name="Line 45"/>
            <p:cNvSpPr>
              <a:spLocks noChangeShapeType="1"/>
            </p:cNvSpPr>
            <p:nvPr/>
          </p:nvSpPr>
          <p:spPr bwMode="auto">
            <a:xfrm rot="16200000">
              <a:off x="1529150" y="1652709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1" name="Line 46"/>
            <p:cNvSpPr>
              <a:spLocks noChangeShapeType="1"/>
            </p:cNvSpPr>
            <p:nvPr/>
          </p:nvSpPr>
          <p:spPr bwMode="auto">
            <a:xfrm rot="16200000">
              <a:off x="1597248" y="1569976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2" name="Line 47"/>
            <p:cNvSpPr>
              <a:spLocks noChangeShapeType="1"/>
            </p:cNvSpPr>
            <p:nvPr/>
          </p:nvSpPr>
          <p:spPr bwMode="auto">
            <a:xfrm rot="16200000">
              <a:off x="1776746" y="1524286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3" name="Line 48"/>
            <p:cNvSpPr>
              <a:spLocks noChangeShapeType="1"/>
            </p:cNvSpPr>
            <p:nvPr/>
          </p:nvSpPr>
          <p:spPr bwMode="auto">
            <a:xfrm rot="16200000">
              <a:off x="1993775" y="1504151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4" name="Line 49"/>
            <p:cNvSpPr>
              <a:spLocks noChangeShapeType="1"/>
            </p:cNvSpPr>
            <p:nvPr/>
          </p:nvSpPr>
          <p:spPr bwMode="auto">
            <a:xfrm rot="16200000">
              <a:off x="2177799" y="1524120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5" name="Line 50"/>
            <p:cNvSpPr>
              <a:spLocks noChangeShapeType="1"/>
            </p:cNvSpPr>
            <p:nvPr/>
          </p:nvSpPr>
          <p:spPr bwMode="auto">
            <a:xfrm rot="16200000">
              <a:off x="2267060" y="1566716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6" name="Line 51"/>
            <p:cNvSpPr>
              <a:spLocks noChangeShapeType="1"/>
            </p:cNvSpPr>
            <p:nvPr/>
          </p:nvSpPr>
          <p:spPr bwMode="auto">
            <a:xfrm rot="5400000" flipH="1">
              <a:off x="2177799" y="1488996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7" name="Line 52"/>
            <p:cNvSpPr>
              <a:spLocks noChangeShapeType="1"/>
            </p:cNvSpPr>
            <p:nvPr/>
          </p:nvSpPr>
          <p:spPr bwMode="auto">
            <a:xfrm rot="5400000" flipH="1">
              <a:off x="1993775" y="1438782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8" name="Line 53"/>
            <p:cNvSpPr>
              <a:spLocks noChangeShapeType="1"/>
            </p:cNvSpPr>
            <p:nvPr/>
          </p:nvSpPr>
          <p:spPr bwMode="auto">
            <a:xfrm rot="5400000" flipH="1">
              <a:off x="1777722" y="142964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69" name="Line 54"/>
            <p:cNvSpPr>
              <a:spLocks noChangeShapeType="1"/>
            </p:cNvSpPr>
            <p:nvPr/>
          </p:nvSpPr>
          <p:spPr bwMode="auto">
            <a:xfrm rot="5400000" flipH="1">
              <a:off x="1550962" y="1398806"/>
              <a:ext cx="15611" cy="241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0" name="Line 55"/>
            <p:cNvSpPr>
              <a:spLocks noChangeShapeType="1"/>
            </p:cNvSpPr>
            <p:nvPr/>
          </p:nvSpPr>
          <p:spPr bwMode="auto">
            <a:xfrm rot="16200000">
              <a:off x="1428017" y="1492213"/>
              <a:ext cx="19513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1" name="Line 56"/>
            <p:cNvSpPr>
              <a:spLocks noChangeShapeType="1"/>
            </p:cNvSpPr>
            <p:nvPr/>
          </p:nvSpPr>
          <p:spPr bwMode="auto">
            <a:xfrm rot="16200000">
              <a:off x="1559879" y="1364792"/>
              <a:ext cx="7805" cy="2319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2" name="Line 57"/>
            <p:cNvSpPr>
              <a:spLocks noChangeShapeType="1"/>
            </p:cNvSpPr>
            <p:nvPr/>
          </p:nvSpPr>
          <p:spPr bwMode="auto">
            <a:xfrm rot="16200000">
              <a:off x="1777722" y="1364279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3" name="Line 58"/>
            <p:cNvSpPr>
              <a:spLocks noChangeShapeType="1"/>
            </p:cNvSpPr>
            <p:nvPr/>
          </p:nvSpPr>
          <p:spPr bwMode="auto">
            <a:xfrm rot="16200000">
              <a:off x="1992312" y="1343655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4" name="Line 59"/>
            <p:cNvSpPr>
              <a:spLocks noChangeShapeType="1"/>
            </p:cNvSpPr>
            <p:nvPr/>
          </p:nvSpPr>
          <p:spPr bwMode="auto">
            <a:xfrm rot="16200000">
              <a:off x="2214677" y="1328208"/>
              <a:ext cx="13659" cy="2212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5" name="Line 60"/>
            <p:cNvSpPr>
              <a:spLocks noChangeShapeType="1"/>
            </p:cNvSpPr>
            <p:nvPr/>
          </p:nvSpPr>
          <p:spPr bwMode="auto">
            <a:xfrm rot="16200000">
              <a:off x="2336428" y="1406220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6" name="Line 61"/>
            <p:cNvSpPr>
              <a:spLocks noChangeShapeType="1"/>
            </p:cNvSpPr>
            <p:nvPr/>
          </p:nvSpPr>
          <p:spPr bwMode="auto">
            <a:xfrm rot="5400000" flipH="1">
              <a:off x="2229717" y="1278045"/>
              <a:ext cx="13658" cy="251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7" name="Line 62"/>
            <p:cNvSpPr>
              <a:spLocks noChangeShapeType="1"/>
            </p:cNvSpPr>
            <p:nvPr/>
          </p:nvSpPr>
          <p:spPr bwMode="auto">
            <a:xfrm rot="5400000" flipH="1">
              <a:off x="1992312" y="127828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8" name="Line 63"/>
            <p:cNvSpPr>
              <a:spLocks noChangeShapeType="1"/>
            </p:cNvSpPr>
            <p:nvPr/>
          </p:nvSpPr>
          <p:spPr bwMode="auto">
            <a:xfrm rot="5400000" flipH="1">
              <a:off x="1778209" y="1268176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79" name="Line 64"/>
            <p:cNvSpPr>
              <a:spLocks noChangeShapeType="1"/>
            </p:cNvSpPr>
            <p:nvPr/>
          </p:nvSpPr>
          <p:spPr bwMode="auto">
            <a:xfrm rot="5400000" flipH="1">
              <a:off x="1561477" y="1248336"/>
              <a:ext cx="14634" cy="2219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0" name="Line 65"/>
            <p:cNvSpPr>
              <a:spLocks noChangeShapeType="1"/>
            </p:cNvSpPr>
            <p:nvPr/>
          </p:nvSpPr>
          <p:spPr bwMode="auto">
            <a:xfrm rot="16200000">
              <a:off x="1447582" y="1331718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1" name="Line 66"/>
            <p:cNvSpPr>
              <a:spLocks noChangeShapeType="1"/>
            </p:cNvSpPr>
            <p:nvPr/>
          </p:nvSpPr>
          <p:spPr bwMode="auto">
            <a:xfrm rot="16200000">
              <a:off x="1515680" y="1248985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2" name="Line 67"/>
            <p:cNvSpPr>
              <a:spLocks noChangeShapeType="1"/>
            </p:cNvSpPr>
            <p:nvPr/>
          </p:nvSpPr>
          <p:spPr bwMode="auto">
            <a:xfrm rot="16200000">
              <a:off x="1736451" y="1162998"/>
              <a:ext cx="15610" cy="2921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3" name="Line 68"/>
            <p:cNvSpPr>
              <a:spLocks noChangeShapeType="1"/>
            </p:cNvSpPr>
            <p:nvPr/>
          </p:nvSpPr>
          <p:spPr bwMode="auto">
            <a:xfrm rot="16200000">
              <a:off x="1993287" y="1183647"/>
              <a:ext cx="14635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4" name="Line 69"/>
            <p:cNvSpPr>
              <a:spLocks noChangeShapeType="1"/>
            </p:cNvSpPr>
            <p:nvPr/>
          </p:nvSpPr>
          <p:spPr bwMode="auto">
            <a:xfrm rot="16200000">
              <a:off x="2156202" y="1233019"/>
              <a:ext cx="8294" cy="989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5" name="Line 70"/>
            <p:cNvSpPr>
              <a:spLocks noChangeShapeType="1"/>
            </p:cNvSpPr>
            <p:nvPr/>
          </p:nvSpPr>
          <p:spPr bwMode="auto">
            <a:xfrm rot="16200000">
              <a:off x="2215571" y="1245725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6" name="Line 71"/>
            <p:cNvSpPr>
              <a:spLocks noChangeShapeType="1"/>
            </p:cNvSpPr>
            <p:nvPr/>
          </p:nvSpPr>
          <p:spPr bwMode="auto">
            <a:xfrm rot="5400000" flipH="1">
              <a:off x="2162054" y="1183750"/>
              <a:ext cx="8292" cy="1106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7" name="Line 72"/>
            <p:cNvSpPr>
              <a:spLocks noChangeShapeType="1"/>
            </p:cNvSpPr>
            <p:nvPr/>
          </p:nvSpPr>
          <p:spPr bwMode="auto">
            <a:xfrm rot="5400000" flipH="1">
              <a:off x="1993775" y="1117790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8" name="Line 73"/>
            <p:cNvSpPr>
              <a:spLocks noChangeShapeType="1"/>
            </p:cNvSpPr>
            <p:nvPr/>
          </p:nvSpPr>
          <p:spPr bwMode="auto">
            <a:xfrm rot="5400000" flipH="1">
              <a:off x="1778209" y="1109144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89" name="Line 74"/>
            <p:cNvSpPr>
              <a:spLocks noChangeShapeType="1"/>
            </p:cNvSpPr>
            <p:nvPr/>
          </p:nvSpPr>
          <p:spPr bwMode="auto">
            <a:xfrm rot="5400000" flipH="1">
              <a:off x="1596272" y="1124101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0" name="Line 75"/>
            <p:cNvSpPr>
              <a:spLocks noChangeShapeType="1"/>
            </p:cNvSpPr>
            <p:nvPr/>
          </p:nvSpPr>
          <p:spPr bwMode="auto">
            <a:xfrm rot="16200000">
              <a:off x="1530126" y="1171710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1" name="Line 76"/>
            <p:cNvSpPr>
              <a:spLocks noChangeShapeType="1"/>
            </p:cNvSpPr>
            <p:nvPr/>
          </p:nvSpPr>
          <p:spPr bwMode="auto">
            <a:xfrm rot="16200000">
              <a:off x="1596272" y="1088977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2" name="Line 77"/>
            <p:cNvSpPr>
              <a:spLocks noChangeShapeType="1"/>
            </p:cNvSpPr>
            <p:nvPr/>
          </p:nvSpPr>
          <p:spPr bwMode="auto">
            <a:xfrm rot="16200000">
              <a:off x="1777722" y="104328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3" name="Line 78"/>
            <p:cNvSpPr>
              <a:spLocks noChangeShapeType="1"/>
            </p:cNvSpPr>
            <p:nvPr/>
          </p:nvSpPr>
          <p:spPr bwMode="auto">
            <a:xfrm rot="16200000">
              <a:off x="1996835" y="1004482"/>
              <a:ext cx="30246" cy="243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4" name="Line 80"/>
            <p:cNvSpPr>
              <a:spLocks noChangeShapeType="1"/>
            </p:cNvSpPr>
            <p:nvPr/>
          </p:nvSpPr>
          <p:spPr bwMode="auto">
            <a:xfrm rot="16200000">
              <a:off x="2138395" y="1085717"/>
              <a:ext cx="20489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5" name="Line 81"/>
            <p:cNvSpPr>
              <a:spLocks noChangeShapeType="1"/>
            </p:cNvSpPr>
            <p:nvPr/>
          </p:nvSpPr>
          <p:spPr bwMode="auto">
            <a:xfrm rot="5400000" flipH="1">
              <a:off x="2134888" y="1051882"/>
              <a:ext cx="7317" cy="55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6" name="Line 82"/>
            <p:cNvSpPr>
              <a:spLocks noChangeShapeType="1"/>
            </p:cNvSpPr>
            <p:nvPr/>
          </p:nvSpPr>
          <p:spPr bwMode="auto">
            <a:xfrm rot="5400000" flipH="1">
              <a:off x="1993775" y="958758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7" name="Line 83"/>
            <p:cNvSpPr>
              <a:spLocks noChangeShapeType="1"/>
            </p:cNvSpPr>
            <p:nvPr/>
          </p:nvSpPr>
          <p:spPr bwMode="auto">
            <a:xfrm rot="5400000" flipH="1">
              <a:off x="1776746" y="948649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8" name="Line 84"/>
            <p:cNvSpPr>
              <a:spLocks noChangeShapeType="1"/>
            </p:cNvSpPr>
            <p:nvPr/>
          </p:nvSpPr>
          <p:spPr bwMode="auto">
            <a:xfrm rot="5400000" flipH="1">
              <a:off x="1629967" y="995837"/>
              <a:ext cx="24392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099" name="Line 86"/>
            <p:cNvSpPr>
              <a:spLocks noChangeShapeType="1"/>
            </p:cNvSpPr>
            <p:nvPr/>
          </p:nvSpPr>
          <p:spPr bwMode="auto">
            <a:xfrm rot="16200000">
              <a:off x="1629968" y="971445"/>
              <a:ext cx="24391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00" name="Line 87"/>
            <p:cNvSpPr>
              <a:spLocks noChangeShapeType="1"/>
            </p:cNvSpPr>
            <p:nvPr/>
          </p:nvSpPr>
          <p:spPr bwMode="auto">
            <a:xfrm rot="16200000">
              <a:off x="1776746" y="883280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01" name="Line 88"/>
            <p:cNvSpPr>
              <a:spLocks noChangeShapeType="1"/>
            </p:cNvSpPr>
            <p:nvPr/>
          </p:nvSpPr>
          <p:spPr bwMode="auto">
            <a:xfrm rot="16200000">
              <a:off x="1980604" y="849972"/>
              <a:ext cx="40002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1102" name="Group 1101"/>
            <p:cNvGrpSpPr/>
            <p:nvPr/>
          </p:nvGrpSpPr>
          <p:grpSpPr>
            <a:xfrm>
              <a:off x="1676400" y="593903"/>
              <a:ext cx="434495" cy="356115"/>
              <a:chOff x="1529367" y="593903"/>
              <a:chExt cx="762001" cy="356115"/>
            </a:xfrm>
          </p:grpSpPr>
          <p:sp>
            <p:nvSpPr>
              <p:cNvPr id="1104" name="Line 90"/>
              <p:cNvSpPr>
                <a:spLocks noChangeShapeType="1"/>
              </p:cNvSpPr>
              <p:nvPr/>
            </p:nvSpPr>
            <p:spPr bwMode="auto">
              <a:xfrm rot="16200000">
                <a:off x="2266572" y="925222"/>
                <a:ext cx="19513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05" name="Line 91"/>
              <p:cNvSpPr>
                <a:spLocks noChangeShapeType="1"/>
              </p:cNvSpPr>
              <p:nvPr/>
            </p:nvSpPr>
            <p:spPr bwMode="auto">
              <a:xfrm rot="5400000" flipH="1">
                <a:off x="2178286" y="847502"/>
                <a:ext cx="15611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06" name="Line 92"/>
              <p:cNvSpPr>
                <a:spLocks noChangeShapeType="1"/>
              </p:cNvSpPr>
              <p:nvPr/>
            </p:nvSpPr>
            <p:spPr bwMode="auto">
              <a:xfrm rot="5400000" flipH="1">
                <a:off x="1993287" y="797287"/>
                <a:ext cx="14635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07" name="Line 93"/>
              <p:cNvSpPr>
                <a:spLocks noChangeShapeType="1"/>
              </p:cNvSpPr>
              <p:nvPr/>
            </p:nvSpPr>
            <p:spPr bwMode="auto">
              <a:xfrm rot="5400000" flipH="1">
                <a:off x="1778209" y="788153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08" name="Line 94"/>
              <p:cNvSpPr>
                <a:spLocks noChangeShapeType="1"/>
              </p:cNvSpPr>
              <p:nvPr/>
            </p:nvSpPr>
            <p:spPr bwMode="auto">
              <a:xfrm rot="5400000" flipH="1">
                <a:off x="1596272" y="803109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09" name="Line 95"/>
              <p:cNvSpPr>
                <a:spLocks noChangeShapeType="1"/>
              </p:cNvSpPr>
              <p:nvPr/>
            </p:nvSpPr>
            <p:spPr bwMode="auto">
              <a:xfrm rot="16200000">
                <a:off x="1530126" y="850719"/>
                <a:ext cx="18537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0" name="Line 96"/>
              <p:cNvSpPr>
                <a:spLocks noChangeShapeType="1"/>
              </p:cNvSpPr>
              <p:nvPr/>
            </p:nvSpPr>
            <p:spPr bwMode="auto">
              <a:xfrm rot="16200000">
                <a:off x="1596272" y="767986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1" name="Line 97"/>
              <p:cNvSpPr>
                <a:spLocks noChangeShapeType="1"/>
              </p:cNvSpPr>
              <p:nvPr/>
            </p:nvSpPr>
            <p:spPr bwMode="auto">
              <a:xfrm rot="16200000">
                <a:off x="1778209" y="722784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2" name="Line 98"/>
              <p:cNvSpPr>
                <a:spLocks noChangeShapeType="1"/>
              </p:cNvSpPr>
              <p:nvPr/>
            </p:nvSpPr>
            <p:spPr bwMode="auto">
              <a:xfrm rot="16200000">
                <a:off x="1992312" y="70264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3" name="Line 99"/>
              <p:cNvSpPr>
                <a:spLocks noChangeShapeType="1"/>
              </p:cNvSpPr>
              <p:nvPr/>
            </p:nvSpPr>
            <p:spPr bwMode="auto">
              <a:xfrm rot="16200000">
                <a:off x="2178774" y="722130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4" name="Line 100"/>
              <p:cNvSpPr>
                <a:spLocks noChangeShapeType="1"/>
              </p:cNvSpPr>
              <p:nvPr/>
            </p:nvSpPr>
            <p:spPr bwMode="auto">
              <a:xfrm rot="16200000">
                <a:off x="2266084" y="764726"/>
                <a:ext cx="20489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5" name="Line 101"/>
              <p:cNvSpPr>
                <a:spLocks noChangeShapeType="1"/>
              </p:cNvSpPr>
              <p:nvPr/>
            </p:nvSpPr>
            <p:spPr bwMode="auto">
              <a:xfrm rot="5400000" flipH="1">
                <a:off x="2178774" y="687006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6" name="Line 102"/>
              <p:cNvSpPr>
                <a:spLocks noChangeShapeType="1"/>
              </p:cNvSpPr>
              <p:nvPr/>
            </p:nvSpPr>
            <p:spPr bwMode="auto">
              <a:xfrm rot="5400000" flipH="1">
                <a:off x="1993775" y="637767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17" name="Line 103"/>
              <p:cNvSpPr>
                <a:spLocks noChangeShapeType="1"/>
              </p:cNvSpPr>
              <p:nvPr/>
            </p:nvSpPr>
            <p:spPr bwMode="auto">
              <a:xfrm rot="5400000" flipH="1">
                <a:off x="1816652" y="667566"/>
                <a:ext cx="14732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1103" name="Line 114"/>
            <p:cNvSpPr>
              <a:spLocks noChangeShapeType="1"/>
            </p:cNvSpPr>
            <p:nvPr/>
          </p:nvSpPr>
          <p:spPr bwMode="auto">
            <a:xfrm rot="16200000">
              <a:off x="1786626" y="501215"/>
              <a:ext cx="1873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1132" name="Group 1131"/>
          <p:cNvGrpSpPr/>
          <p:nvPr/>
        </p:nvGrpSpPr>
        <p:grpSpPr>
          <a:xfrm>
            <a:off x="5261984" y="4800600"/>
            <a:ext cx="934452" cy="1878447"/>
            <a:chOff x="1427747" y="407552"/>
            <a:chExt cx="934452" cy="1878447"/>
          </a:xfrm>
        </p:grpSpPr>
        <p:grpSp>
          <p:nvGrpSpPr>
            <p:cNvPr id="1133" name="Group 1132"/>
            <p:cNvGrpSpPr/>
            <p:nvPr/>
          </p:nvGrpSpPr>
          <p:grpSpPr>
            <a:xfrm>
              <a:off x="1798364" y="1893478"/>
              <a:ext cx="304884" cy="392521"/>
              <a:chOff x="1529367" y="1893478"/>
              <a:chExt cx="762001" cy="392521"/>
            </a:xfrm>
          </p:grpSpPr>
          <p:sp>
            <p:nvSpPr>
              <p:cNvPr id="1205" name="Line 17"/>
              <p:cNvSpPr>
                <a:spLocks noChangeShapeType="1"/>
              </p:cNvSpPr>
              <p:nvPr/>
            </p:nvSpPr>
            <p:spPr bwMode="auto">
              <a:xfrm rot="16200000" flipV="1">
                <a:off x="1799428" y="2195105"/>
                <a:ext cx="18178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06" name="Line 18"/>
              <p:cNvSpPr>
                <a:spLocks noChangeShapeType="1"/>
              </p:cNvSpPr>
              <p:nvPr/>
            </p:nvSpPr>
            <p:spPr bwMode="auto">
              <a:xfrm rot="16200000">
                <a:off x="1992312" y="1985637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07" name="Line 19"/>
              <p:cNvSpPr>
                <a:spLocks noChangeShapeType="1"/>
              </p:cNvSpPr>
              <p:nvPr/>
            </p:nvSpPr>
            <p:spPr bwMode="auto">
              <a:xfrm rot="16200000">
                <a:off x="2179262" y="2005607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08" name="Line 20"/>
              <p:cNvSpPr>
                <a:spLocks noChangeShapeType="1"/>
              </p:cNvSpPr>
              <p:nvPr/>
            </p:nvSpPr>
            <p:spPr bwMode="auto">
              <a:xfrm rot="16200000">
                <a:off x="2265596" y="2048203"/>
                <a:ext cx="21464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09" name="Line 21"/>
              <p:cNvSpPr>
                <a:spLocks noChangeShapeType="1"/>
              </p:cNvSpPr>
              <p:nvPr/>
            </p:nvSpPr>
            <p:spPr bwMode="auto">
              <a:xfrm rot="5400000" flipH="1">
                <a:off x="2179262" y="197048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10" name="Line 22"/>
              <p:cNvSpPr>
                <a:spLocks noChangeShapeType="1"/>
              </p:cNvSpPr>
              <p:nvPr/>
            </p:nvSpPr>
            <p:spPr bwMode="auto">
              <a:xfrm rot="5400000" flipH="1">
                <a:off x="1992312" y="192026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11" name="Line 23"/>
              <p:cNvSpPr>
                <a:spLocks noChangeShapeType="1"/>
              </p:cNvSpPr>
              <p:nvPr/>
            </p:nvSpPr>
            <p:spPr bwMode="auto">
              <a:xfrm rot="5400000" flipH="1">
                <a:off x="1777722" y="1909671"/>
                <a:ext cx="14635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12" name="Line 24"/>
              <p:cNvSpPr>
                <a:spLocks noChangeShapeType="1"/>
              </p:cNvSpPr>
              <p:nvPr/>
            </p:nvSpPr>
            <p:spPr bwMode="auto">
              <a:xfrm rot="5400000" flipH="1">
                <a:off x="1597736" y="192560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13" name="Line 25"/>
              <p:cNvSpPr>
                <a:spLocks noChangeShapeType="1"/>
              </p:cNvSpPr>
              <p:nvPr/>
            </p:nvSpPr>
            <p:spPr bwMode="auto">
              <a:xfrm rot="16200000">
                <a:off x="1528662" y="1973212"/>
                <a:ext cx="21464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14" name="Line 26"/>
              <p:cNvSpPr>
                <a:spLocks noChangeShapeType="1"/>
              </p:cNvSpPr>
              <p:nvPr/>
            </p:nvSpPr>
            <p:spPr bwMode="auto">
              <a:xfrm rot="16200000">
                <a:off x="1597736" y="1890479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15" name="Line 27"/>
              <p:cNvSpPr>
                <a:spLocks noChangeShapeType="1"/>
              </p:cNvSpPr>
              <p:nvPr/>
            </p:nvSpPr>
            <p:spPr bwMode="auto">
              <a:xfrm rot="16200000">
                <a:off x="1776746" y="1845278"/>
                <a:ext cx="16586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16" name="Line 28"/>
              <p:cNvSpPr>
                <a:spLocks noChangeShapeType="1"/>
              </p:cNvSpPr>
              <p:nvPr/>
            </p:nvSpPr>
            <p:spPr bwMode="auto">
              <a:xfrm rot="16200000">
                <a:off x="1993775" y="1825142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17" name="Line 29"/>
              <p:cNvSpPr>
                <a:spLocks noChangeShapeType="1"/>
              </p:cNvSpPr>
              <p:nvPr/>
            </p:nvSpPr>
            <p:spPr bwMode="auto">
              <a:xfrm rot="16200000">
                <a:off x="2177799" y="1845111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18" name="Line 30"/>
              <p:cNvSpPr>
                <a:spLocks noChangeShapeType="1"/>
              </p:cNvSpPr>
              <p:nvPr/>
            </p:nvSpPr>
            <p:spPr bwMode="auto">
              <a:xfrm rot="16200000">
                <a:off x="2267060" y="1887707"/>
                <a:ext cx="18537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1134" name="Line 32"/>
            <p:cNvSpPr>
              <a:spLocks noChangeShapeType="1"/>
            </p:cNvSpPr>
            <p:nvPr/>
          </p:nvSpPr>
          <p:spPr bwMode="auto">
            <a:xfrm rot="5400000" flipH="1">
              <a:off x="1978649" y="1774897"/>
              <a:ext cx="30245" cy="2069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35" name="Line 33"/>
            <p:cNvSpPr>
              <a:spLocks noChangeShapeType="1"/>
            </p:cNvSpPr>
            <p:nvPr/>
          </p:nvSpPr>
          <p:spPr bwMode="auto">
            <a:xfrm rot="5400000" flipH="1">
              <a:off x="1776746" y="1749663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36" name="Line 34"/>
            <p:cNvSpPr>
              <a:spLocks noChangeShapeType="1"/>
            </p:cNvSpPr>
            <p:nvPr/>
          </p:nvSpPr>
          <p:spPr bwMode="auto">
            <a:xfrm rot="5400000" flipH="1">
              <a:off x="1637676" y="1804560"/>
              <a:ext cx="14636" cy="69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37" name="Line 35"/>
            <p:cNvSpPr>
              <a:spLocks noChangeShapeType="1"/>
            </p:cNvSpPr>
            <p:nvPr/>
          </p:nvSpPr>
          <p:spPr bwMode="auto">
            <a:xfrm rot="16200000">
              <a:off x="1600958" y="1812716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38" name="Line 36"/>
            <p:cNvSpPr>
              <a:spLocks noChangeShapeType="1"/>
            </p:cNvSpPr>
            <p:nvPr/>
          </p:nvSpPr>
          <p:spPr bwMode="auto">
            <a:xfrm rot="16200000">
              <a:off x="1627056" y="1770034"/>
              <a:ext cx="25853" cy="795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39" name="Line 37"/>
            <p:cNvSpPr>
              <a:spLocks noChangeShapeType="1"/>
            </p:cNvSpPr>
            <p:nvPr/>
          </p:nvSpPr>
          <p:spPr bwMode="auto">
            <a:xfrm rot="16200000">
              <a:off x="1778209" y="1684782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0" name="Line 38"/>
            <p:cNvSpPr>
              <a:spLocks noChangeShapeType="1"/>
            </p:cNvSpPr>
            <p:nvPr/>
          </p:nvSpPr>
          <p:spPr bwMode="auto">
            <a:xfrm rot="16200000">
              <a:off x="1992312" y="166464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1" name="Line 39"/>
            <p:cNvSpPr>
              <a:spLocks noChangeShapeType="1"/>
            </p:cNvSpPr>
            <p:nvPr/>
          </p:nvSpPr>
          <p:spPr bwMode="auto">
            <a:xfrm rot="16200000">
              <a:off x="2179262" y="1684616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2" name="Line 40"/>
            <p:cNvSpPr>
              <a:spLocks noChangeShapeType="1"/>
            </p:cNvSpPr>
            <p:nvPr/>
          </p:nvSpPr>
          <p:spPr bwMode="auto">
            <a:xfrm rot="16200000">
              <a:off x="2265596" y="1727212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3" name="Line 41"/>
            <p:cNvSpPr>
              <a:spLocks noChangeShapeType="1"/>
            </p:cNvSpPr>
            <p:nvPr/>
          </p:nvSpPr>
          <p:spPr bwMode="auto">
            <a:xfrm rot="5400000" flipH="1">
              <a:off x="2179262" y="1649492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4" name="Line 42"/>
            <p:cNvSpPr>
              <a:spLocks noChangeShapeType="1"/>
            </p:cNvSpPr>
            <p:nvPr/>
          </p:nvSpPr>
          <p:spPr bwMode="auto">
            <a:xfrm rot="5400000" flipH="1">
              <a:off x="1992312" y="1599277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5" name="Line 43"/>
            <p:cNvSpPr>
              <a:spLocks noChangeShapeType="1"/>
            </p:cNvSpPr>
            <p:nvPr/>
          </p:nvSpPr>
          <p:spPr bwMode="auto">
            <a:xfrm rot="5400000" flipH="1">
              <a:off x="1778209" y="1589168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6" name="Line 44"/>
            <p:cNvSpPr>
              <a:spLocks noChangeShapeType="1"/>
            </p:cNvSpPr>
            <p:nvPr/>
          </p:nvSpPr>
          <p:spPr bwMode="auto">
            <a:xfrm rot="5400000" flipH="1">
              <a:off x="1597248" y="1605099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7" name="Line 45"/>
            <p:cNvSpPr>
              <a:spLocks noChangeShapeType="1"/>
            </p:cNvSpPr>
            <p:nvPr/>
          </p:nvSpPr>
          <p:spPr bwMode="auto">
            <a:xfrm rot="16200000">
              <a:off x="1529150" y="1652709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8" name="Line 46"/>
            <p:cNvSpPr>
              <a:spLocks noChangeShapeType="1"/>
            </p:cNvSpPr>
            <p:nvPr/>
          </p:nvSpPr>
          <p:spPr bwMode="auto">
            <a:xfrm rot="16200000">
              <a:off x="1597248" y="1569976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9" name="Line 47"/>
            <p:cNvSpPr>
              <a:spLocks noChangeShapeType="1"/>
            </p:cNvSpPr>
            <p:nvPr/>
          </p:nvSpPr>
          <p:spPr bwMode="auto">
            <a:xfrm rot="16200000">
              <a:off x="1776746" y="1524286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0" name="Line 48"/>
            <p:cNvSpPr>
              <a:spLocks noChangeShapeType="1"/>
            </p:cNvSpPr>
            <p:nvPr/>
          </p:nvSpPr>
          <p:spPr bwMode="auto">
            <a:xfrm rot="16200000">
              <a:off x="1993775" y="1504151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1" name="Line 49"/>
            <p:cNvSpPr>
              <a:spLocks noChangeShapeType="1"/>
            </p:cNvSpPr>
            <p:nvPr/>
          </p:nvSpPr>
          <p:spPr bwMode="auto">
            <a:xfrm rot="16200000">
              <a:off x="2177799" y="1524120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2" name="Line 50"/>
            <p:cNvSpPr>
              <a:spLocks noChangeShapeType="1"/>
            </p:cNvSpPr>
            <p:nvPr/>
          </p:nvSpPr>
          <p:spPr bwMode="auto">
            <a:xfrm rot="16200000">
              <a:off x="2267060" y="1566716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3" name="Line 51"/>
            <p:cNvSpPr>
              <a:spLocks noChangeShapeType="1"/>
            </p:cNvSpPr>
            <p:nvPr/>
          </p:nvSpPr>
          <p:spPr bwMode="auto">
            <a:xfrm rot="5400000" flipH="1">
              <a:off x="2177799" y="1488996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4" name="Line 52"/>
            <p:cNvSpPr>
              <a:spLocks noChangeShapeType="1"/>
            </p:cNvSpPr>
            <p:nvPr/>
          </p:nvSpPr>
          <p:spPr bwMode="auto">
            <a:xfrm rot="5400000" flipH="1">
              <a:off x="1993775" y="1438782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5" name="Line 53"/>
            <p:cNvSpPr>
              <a:spLocks noChangeShapeType="1"/>
            </p:cNvSpPr>
            <p:nvPr/>
          </p:nvSpPr>
          <p:spPr bwMode="auto">
            <a:xfrm rot="5400000" flipH="1">
              <a:off x="1777722" y="142964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6" name="Line 54"/>
            <p:cNvSpPr>
              <a:spLocks noChangeShapeType="1"/>
            </p:cNvSpPr>
            <p:nvPr/>
          </p:nvSpPr>
          <p:spPr bwMode="auto">
            <a:xfrm rot="5400000" flipH="1">
              <a:off x="1550962" y="1398806"/>
              <a:ext cx="15611" cy="241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7" name="Line 55"/>
            <p:cNvSpPr>
              <a:spLocks noChangeShapeType="1"/>
            </p:cNvSpPr>
            <p:nvPr/>
          </p:nvSpPr>
          <p:spPr bwMode="auto">
            <a:xfrm rot="16200000">
              <a:off x="1428017" y="1492213"/>
              <a:ext cx="19513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8" name="Line 56"/>
            <p:cNvSpPr>
              <a:spLocks noChangeShapeType="1"/>
            </p:cNvSpPr>
            <p:nvPr/>
          </p:nvSpPr>
          <p:spPr bwMode="auto">
            <a:xfrm rot="16200000">
              <a:off x="1559879" y="1364792"/>
              <a:ext cx="7805" cy="2319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59" name="Line 57"/>
            <p:cNvSpPr>
              <a:spLocks noChangeShapeType="1"/>
            </p:cNvSpPr>
            <p:nvPr/>
          </p:nvSpPr>
          <p:spPr bwMode="auto">
            <a:xfrm rot="16200000">
              <a:off x="1777722" y="1364279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0" name="Line 58"/>
            <p:cNvSpPr>
              <a:spLocks noChangeShapeType="1"/>
            </p:cNvSpPr>
            <p:nvPr/>
          </p:nvSpPr>
          <p:spPr bwMode="auto">
            <a:xfrm rot="16200000">
              <a:off x="1992312" y="1343655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1" name="Line 59"/>
            <p:cNvSpPr>
              <a:spLocks noChangeShapeType="1"/>
            </p:cNvSpPr>
            <p:nvPr/>
          </p:nvSpPr>
          <p:spPr bwMode="auto">
            <a:xfrm rot="16200000">
              <a:off x="2214677" y="1328208"/>
              <a:ext cx="13659" cy="2212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2" name="Line 60"/>
            <p:cNvSpPr>
              <a:spLocks noChangeShapeType="1"/>
            </p:cNvSpPr>
            <p:nvPr/>
          </p:nvSpPr>
          <p:spPr bwMode="auto">
            <a:xfrm rot="16200000">
              <a:off x="2336428" y="1406220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3" name="Line 61"/>
            <p:cNvSpPr>
              <a:spLocks noChangeShapeType="1"/>
            </p:cNvSpPr>
            <p:nvPr/>
          </p:nvSpPr>
          <p:spPr bwMode="auto">
            <a:xfrm rot="5400000" flipH="1">
              <a:off x="2229717" y="1278045"/>
              <a:ext cx="13658" cy="251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4" name="Line 62"/>
            <p:cNvSpPr>
              <a:spLocks noChangeShapeType="1"/>
            </p:cNvSpPr>
            <p:nvPr/>
          </p:nvSpPr>
          <p:spPr bwMode="auto">
            <a:xfrm rot="5400000" flipH="1">
              <a:off x="1992312" y="127828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5" name="Line 63"/>
            <p:cNvSpPr>
              <a:spLocks noChangeShapeType="1"/>
            </p:cNvSpPr>
            <p:nvPr/>
          </p:nvSpPr>
          <p:spPr bwMode="auto">
            <a:xfrm rot="5400000" flipH="1">
              <a:off x="1778209" y="1268176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6" name="Line 64"/>
            <p:cNvSpPr>
              <a:spLocks noChangeShapeType="1"/>
            </p:cNvSpPr>
            <p:nvPr/>
          </p:nvSpPr>
          <p:spPr bwMode="auto">
            <a:xfrm rot="5400000" flipH="1">
              <a:off x="1561477" y="1248336"/>
              <a:ext cx="14634" cy="2219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7" name="Line 65"/>
            <p:cNvSpPr>
              <a:spLocks noChangeShapeType="1"/>
            </p:cNvSpPr>
            <p:nvPr/>
          </p:nvSpPr>
          <p:spPr bwMode="auto">
            <a:xfrm rot="16200000">
              <a:off x="1447582" y="1331718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8" name="Line 66"/>
            <p:cNvSpPr>
              <a:spLocks noChangeShapeType="1"/>
            </p:cNvSpPr>
            <p:nvPr/>
          </p:nvSpPr>
          <p:spPr bwMode="auto">
            <a:xfrm rot="16200000">
              <a:off x="1515680" y="1248985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69" name="Line 67"/>
            <p:cNvSpPr>
              <a:spLocks noChangeShapeType="1"/>
            </p:cNvSpPr>
            <p:nvPr/>
          </p:nvSpPr>
          <p:spPr bwMode="auto">
            <a:xfrm rot="16200000">
              <a:off x="1736451" y="1162998"/>
              <a:ext cx="15610" cy="2921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0" name="Line 68"/>
            <p:cNvSpPr>
              <a:spLocks noChangeShapeType="1"/>
            </p:cNvSpPr>
            <p:nvPr/>
          </p:nvSpPr>
          <p:spPr bwMode="auto">
            <a:xfrm rot="16200000">
              <a:off x="1993287" y="1183647"/>
              <a:ext cx="14635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1" name="Line 69"/>
            <p:cNvSpPr>
              <a:spLocks noChangeShapeType="1"/>
            </p:cNvSpPr>
            <p:nvPr/>
          </p:nvSpPr>
          <p:spPr bwMode="auto">
            <a:xfrm rot="16200000">
              <a:off x="2156202" y="1233019"/>
              <a:ext cx="8294" cy="989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2" name="Line 70"/>
            <p:cNvSpPr>
              <a:spLocks noChangeShapeType="1"/>
            </p:cNvSpPr>
            <p:nvPr/>
          </p:nvSpPr>
          <p:spPr bwMode="auto">
            <a:xfrm rot="16200000">
              <a:off x="2215571" y="1245725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3" name="Line 71"/>
            <p:cNvSpPr>
              <a:spLocks noChangeShapeType="1"/>
            </p:cNvSpPr>
            <p:nvPr/>
          </p:nvSpPr>
          <p:spPr bwMode="auto">
            <a:xfrm rot="5400000" flipH="1">
              <a:off x="2162054" y="1183750"/>
              <a:ext cx="8292" cy="1106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4" name="Line 72"/>
            <p:cNvSpPr>
              <a:spLocks noChangeShapeType="1"/>
            </p:cNvSpPr>
            <p:nvPr/>
          </p:nvSpPr>
          <p:spPr bwMode="auto">
            <a:xfrm rot="5400000" flipH="1">
              <a:off x="1993775" y="1117790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5" name="Line 73"/>
            <p:cNvSpPr>
              <a:spLocks noChangeShapeType="1"/>
            </p:cNvSpPr>
            <p:nvPr/>
          </p:nvSpPr>
          <p:spPr bwMode="auto">
            <a:xfrm rot="5400000" flipH="1">
              <a:off x="1778209" y="1109144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6" name="Line 74"/>
            <p:cNvSpPr>
              <a:spLocks noChangeShapeType="1"/>
            </p:cNvSpPr>
            <p:nvPr/>
          </p:nvSpPr>
          <p:spPr bwMode="auto">
            <a:xfrm rot="5400000" flipH="1">
              <a:off x="1596272" y="1124101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7" name="Line 75"/>
            <p:cNvSpPr>
              <a:spLocks noChangeShapeType="1"/>
            </p:cNvSpPr>
            <p:nvPr/>
          </p:nvSpPr>
          <p:spPr bwMode="auto">
            <a:xfrm rot="16200000">
              <a:off x="1530126" y="1171710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8" name="Line 76"/>
            <p:cNvSpPr>
              <a:spLocks noChangeShapeType="1"/>
            </p:cNvSpPr>
            <p:nvPr/>
          </p:nvSpPr>
          <p:spPr bwMode="auto">
            <a:xfrm rot="16200000">
              <a:off x="1596272" y="1088977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79" name="Line 77"/>
            <p:cNvSpPr>
              <a:spLocks noChangeShapeType="1"/>
            </p:cNvSpPr>
            <p:nvPr/>
          </p:nvSpPr>
          <p:spPr bwMode="auto">
            <a:xfrm rot="16200000">
              <a:off x="1777722" y="104328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80" name="Line 78"/>
            <p:cNvSpPr>
              <a:spLocks noChangeShapeType="1"/>
            </p:cNvSpPr>
            <p:nvPr/>
          </p:nvSpPr>
          <p:spPr bwMode="auto">
            <a:xfrm rot="16200000">
              <a:off x="1996835" y="1004482"/>
              <a:ext cx="30246" cy="243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81" name="Line 80"/>
            <p:cNvSpPr>
              <a:spLocks noChangeShapeType="1"/>
            </p:cNvSpPr>
            <p:nvPr/>
          </p:nvSpPr>
          <p:spPr bwMode="auto">
            <a:xfrm rot="16200000">
              <a:off x="2138395" y="1085717"/>
              <a:ext cx="20489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82" name="Line 81"/>
            <p:cNvSpPr>
              <a:spLocks noChangeShapeType="1"/>
            </p:cNvSpPr>
            <p:nvPr/>
          </p:nvSpPr>
          <p:spPr bwMode="auto">
            <a:xfrm rot="5400000" flipH="1">
              <a:off x="2134888" y="1051882"/>
              <a:ext cx="7317" cy="55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83" name="Line 82"/>
            <p:cNvSpPr>
              <a:spLocks noChangeShapeType="1"/>
            </p:cNvSpPr>
            <p:nvPr/>
          </p:nvSpPr>
          <p:spPr bwMode="auto">
            <a:xfrm rot="5400000" flipH="1">
              <a:off x="1993775" y="958758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84" name="Line 83"/>
            <p:cNvSpPr>
              <a:spLocks noChangeShapeType="1"/>
            </p:cNvSpPr>
            <p:nvPr/>
          </p:nvSpPr>
          <p:spPr bwMode="auto">
            <a:xfrm rot="5400000" flipH="1">
              <a:off x="1776746" y="948649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85" name="Line 84"/>
            <p:cNvSpPr>
              <a:spLocks noChangeShapeType="1"/>
            </p:cNvSpPr>
            <p:nvPr/>
          </p:nvSpPr>
          <p:spPr bwMode="auto">
            <a:xfrm rot="5400000" flipH="1">
              <a:off x="1629967" y="995837"/>
              <a:ext cx="24392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86" name="Line 86"/>
            <p:cNvSpPr>
              <a:spLocks noChangeShapeType="1"/>
            </p:cNvSpPr>
            <p:nvPr/>
          </p:nvSpPr>
          <p:spPr bwMode="auto">
            <a:xfrm rot="16200000">
              <a:off x="1629968" y="971445"/>
              <a:ext cx="24391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87" name="Line 87"/>
            <p:cNvSpPr>
              <a:spLocks noChangeShapeType="1"/>
            </p:cNvSpPr>
            <p:nvPr/>
          </p:nvSpPr>
          <p:spPr bwMode="auto">
            <a:xfrm rot="16200000">
              <a:off x="1776746" y="883280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88" name="Line 88"/>
            <p:cNvSpPr>
              <a:spLocks noChangeShapeType="1"/>
            </p:cNvSpPr>
            <p:nvPr/>
          </p:nvSpPr>
          <p:spPr bwMode="auto">
            <a:xfrm rot="16200000">
              <a:off x="1980604" y="849972"/>
              <a:ext cx="40002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1189" name="Group 1188"/>
            <p:cNvGrpSpPr/>
            <p:nvPr/>
          </p:nvGrpSpPr>
          <p:grpSpPr>
            <a:xfrm>
              <a:off x="1676400" y="593903"/>
              <a:ext cx="434495" cy="356115"/>
              <a:chOff x="1529367" y="593903"/>
              <a:chExt cx="762001" cy="356115"/>
            </a:xfrm>
          </p:grpSpPr>
          <p:sp>
            <p:nvSpPr>
              <p:cNvPr id="1191" name="Line 90"/>
              <p:cNvSpPr>
                <a:spLocks noChangeShapeType="1"/>
              </p:cNvSpPr>
              <p:nvPr/>
            </p:nvSpPr>
            <p:spPr bwMode="auto">
              <a:xfrm rot="16200000">
                <a:off x="2266572" y="925222"/>
                <a:ext cx="19513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92" name="Line 91"/>
              <p:cNvSpPr>
                <a:spLocks noChangeShapeType="1"/>
              </p:cNvSpPr>
              <p:nvPr/>
            </p:nvSpPr>
            <p:spPr bwMode="auto">
              <a:xfrm rot="5400000" flipH="1">
                <a:off x="2178286" y="847502"/>
                <a:ext cx="15611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93" name="Line 92"/>
              <p:cNvSpPr>
                <a:spLocks noChangeShapeType="1"/>
              </p:cNvSpPr>
              <p:nvPr/>
            </p:nvSpPr>
            <p:spPr bwMode="auto">
              <a:xfrm rot="5400000" flipH="1">
                <a:off x="1993287" y="797287"/>
                <a:ext cx="14635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94" name="Line 93"/>
              <p:cNvSpPr>
                <a:spLocks noChangeShapeType="1"/>
              </p:cNvSpPr>
              <p:nvPr/>
            </p:nvSpPr>
            <p:spPr bwMode="auto">
              <a:xfrm rot="5400000" flipH="1">
                <a:off x="1778209" y="788153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95" name="Line 94"/>
              <p:cNvSpPr>
                <a:spLocks noChangeShapeType="1"/>
              </p:cNvSpPr>
              <p:nvPr/>
            </p:nvSpPr>
            <p:spPr bwMode="auto">
              <a:xfrm rot="5400000" flipH="1">
                <a:off x="1596272" y="803109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96" name="Line 95"/>
              <p:cNvSpPr>
                <a:spLocks noChangeShapeType="1"/>
              </p:cNvSpPr>
              <p:nvPr/>
            </p:nvSpPr>
            <p:spPr bwMode="auto">
              <a:xfrm rot="16200000">
                <a:off x="1530126" y="850719"/>
                <a:ext cx="18537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97" name="Line 96"/>
              <p:cNvSpPr>
                <a:spLocks noChangeShapeType="1"/>
              </p:cNvSpPr>
              <p:nvPr/>
            </p:nvSpPr>
            <p:spPr bwMode="auto">
              <a:xfrm rot="16200000">
                <a:off x="1596272" y="767986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98" name="Line 97"/>
              <p:cNvSpPr>
                <a:spLocks noChangeShapeType="1"/>
              </p:cNvSpPr>
              <p:nvPr/>
            </p:nvSpPr>
            <p:spPr bwMode="auto">
              <a:xfrm rot="16200000">
                <a:off x="1778209" y="722784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199" name="Line 98"/>
              <p:cNvSpPr>
                <a:spLocks noChangeShapeType="1"/>
              </p:cNvSpPr>
              <p:nvPr/>
            </p:nvSpPr>
            <p:spPr bwMode="auto">
              <a:xfrm rot="16200000">
                <a:off x="1992312" y="70264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00" name="Line 99"/>
              <p:cNvSpPr>
                <a:spLocks noChangeShapeType="1"/>
              </p:cNvSpPr>
              <p:nvPr/>
            </p:nvSpPr>
            <p:spPr bwMode="auto">
              <a:xfrm rot="16200000">
                <a:off x="2178774" y="722130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01" name="Line 100"/>
              <p:cNvSpPr>
                <a:spLocks noChangeShapeType="1"/>
              </p:cNvSpPr>
              <p:nvPr/>
            </p:nvSpPr>
            <p:spPr bwMode="auto">
              <a:xfrm rot="16200000">
                <a:off x="2266084" y="764726"/>
                <a:ext cx="20489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02" name="Line 101"/>
              <p:cNvSpPr>
                <a:spLocks noChangeShapeType="1"/>
              </p:cNvSpPr>
              <p:nvPr/>
            </p:nvSpPr>
            <p:spPr bwMode="auto">
              <a:xfrm rot="5400000" flipH="1">
                <a:off x="2178774" y="687006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03" name="Line 102"/>
              <p:cNvSpPr>
                <a:spLocks noChangeShapeType="1"/>
              </p:cNvSpPr>
              <p:nvPr/>
            </p:nvSpPr>
            <p:spPr bwMode="auto">
              <a:xfrm rot="5400000" flipH="1">
                <a:off x="1993775" y="637767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04" name="Line 103"/>
              <p:cNvSpPr>
                <a:spLocks noChangeShapeType="1"/>
              </p:cNvSpPr>
              <p:nvPr/>
            </p:nvSpPr>
            <p:spPr bwMode="auto">
              <a:xfrm rot="5400000" flipH="1">
                <a:off x="1816652" y="667566"/>
                <a:ext cx="14732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1190" name="Line 114"/>
            <p:cNvSpPr>
              <a:spLocks noChangeShapeType="1"/>
            </p:cNvSpPr>
            <p:nvPr/>
          </p:nvSpPr>
          <p:spPr bwMode="auto">
            <a:xfrm rot="16200000">
              <a:off x="1786626" y="501215"/>
              <a:ext cx="1873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1219" name="Group 1218"/>
          <p:cNvGrpSpPr/>
          <p:nvPr/>
        </p:nvGrpSpPr>
        <p:grpSpPr>
          <a:xfrm>
            <a:off x="5820799" y="4453452"/>
            <a:ext cx="934452" cy="1878447"/>
            <a:chOff x="1427747" y="407552"/>
            <a:chExt cx="934452" cy="1878447"/>
          </a:xfrm>
        </p:grpSpPr>
        <p:grpSp>
          <p:nvGrpSpPr>
            <p:cNvPr id="1220" name="Group 1219"/>
            <p:cNvGrpSpPr/>
            <p:nvPr/>
          </p:nvGrpSpPr>
          <p:grpSpPr>
            <a:xfrm>
              <a:off x="1798364" y="1893478"/>
              <a:ext cx="304884" cy="392521"/>
              <a:chOff x="1529367" y="1893478"/>
              <a:chExt cx="762001" cy="392521"/>
            </a:xfrm>
          </p:grpSpPr>
          <p:sp>
            <p:nvSpPr>
              <p:cNvPr id="1292" name="Line 17"/>
              <p:cNvSpPr>
                <a:spLocks noChangeShapeType="1"/>
              </p:cNvSpPr>
              <p:nvPr/>
            </p:nvSpPr>
            <p:spPr bwMode="auto">
              <a:xfrm rot="16200000" flipV="1">
                <a:off x="1799428" y="2195105"/>
                <a:ext cx="18178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93" name="Line 18"/>
              <p:cNvSpPr>
                <a:spLocks noChangeShapeType="1"/>
              </p:cNvSpPr>
              <p:nvPr/>
            </p:nvSpPr>
            <p:spPr bwMode="auto">
              <a:xfrm rot="16200000">
                <a:off x="1992312" y="1985637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94" name="Line 19"/>
              <p:cNvSpPr>
                <a:spLocks noChangeShapeType="1"/>
              </p:cNvSpPr>
              <p:nvPr/>
            </p:nvSpPr>
            <p:spPr bwMode="auto">
              <a:xfrm rot="16200000">
                <a:off x="2179262" y="2005607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95" name="Line 20"/>
              <p:cNvSpPr>
                <a:spLocks noChangeShapeType="1"/>
              </p:cNvSpPr>
              <p:nvPr/>
            </p:nvSpPr>
            <p:spPr bwMode="auto">
              <a:xfrm rot="16200000">
                <a:off x="2265596" y="2048203"/>
                <a:ext cx="21464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96" name="Line 21"/>
              <p:cNvSpPr>
                <a:spLocks noChangeShapeType="1"/>
              </p:cNvSpPr>
              <p:nvPr/>
            </p:nvSpPr>
            <p:spPr bwMode="auto">
              <a:xfrm rot="5400000" flipH="1">
                <a:off x="2179262" y="197048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97" name="Line 22"/>
              <p:cNvSpPr>
                <a:spLocks noChangeShapeType="1"/>
              </p:cNvSpPr>
              <p:nvPr/>
            </p:nvSpPr>
            <p:spPr bwMode="auto">
              <a:xfrm rot="5400000" flipH="1">
                <a:off x="1992312" y="192026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98" name="Line 23"/>
              <p:cNvSpPr>
                <a:spLocks noChangeShapeType="1"/>
              </p:cNvSpPr>
              <p:nvPr/>
            </p:nvSpPr>
            <p:spPr bwMode="auto">
              <a:xfrm rot="5400000" flipH="1">
                <a:off x="1777722" y="1909671"/>
                <a:ext cx="14635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99" name="Line 24"/>
              <p:cNvSpPr>
                <a:spLocks noChangeShapeType="1"/>
              </p:cNvSpPr>
              <p:nvPr/>
            </p:nvSpPr>
            <p:spPr bwMode="auto">
              <a:xfrm rot="5400000" flipH="1">
                <a:off x="1597736" y="192560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00" name="Line 25"/>
              <p:cNvSpPr>
                <a:spLocks noChangeShapeType="1"/>
              </p:cNvSpPr>
              <p:nvPr/>
            </p:nvSpPr>
            <p:spPr bwMode="auto">
              <a:xfrm rot="16200000">
                <a:off x="1528662" y="1973212"/>
                <a:ext cx="21464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01" name="Line 26"/>
              <p:cNvSpPr>
                <a:spLocks noChangeShapeType="1"/>
              </p:cNvSpPr>
              <p:nvPr/>
            </p:nvSpPr>
            <p:spPr bwMode="auto">
              <a:xfrm rot="16200000">
                <a:off x="1597736" y="1890479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02" name="Line 27"/>
              <p:cNvSpPr>
                <a:spLocks noChangeShapeType="1"/>
              </p:cNvSpPr>
              <p:nvPr/>
            </p:nvSpPr>
            <p:spPr bwMode="auto">
              <a:xfrm rot="16200000">
                <a:off x="1776746" y="1845278"/>
                <a:ext cx="16586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03" name="Line 28"/>
              <p:cNvSpPr>
                <a:spLocks noChangeShapeType="1"/>
              </p:cNvSpPr>
              <p:nvPr/>
            </p:nvSpPr>
            <p:spPr bwMode="auto">
              <a:xfrm rot="16200000">
                <a:off x="1993775" y="1825142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04" name="Line 29"/>
              <p:cNvSpPr>
                <a:spLocks noChangeShapeType="1"/>
              </p:cNvSpPr>
              <p:nvPr/>
            </p:nvSpPr>
            <p:spPr bwMode="auto">
              <a:xfrm rot="16200000">
                <a:off x="2177799" y="1845111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05" name="Line 30"/>
              <p:cNvSpPr>
                <a:spLocks noChangeShapeType="1"/>
              </p:cNvSpPr>
              <p:nvPr/>
            </p:nvSpPr>
            <p:spPr bwMode="auto">
              <a:xfrm rot="16200000">
                <a:off x="2267060" y="1887707"/>
                <a:ext cx="18537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1221" name="Line 32"/>
            <p:cNvSpPr>
              <a:spLocks noChangeShapeType="1"/>
            </p:cNvSpPr>
            <p:nvPr/>
          </p:nvSpPr>
          <p:spPr bwMode="auto">
            <a:xfrm rot="5400000" flipH="1">
              <a:off x="1978649" y="1774897"/>
              <a:ext cx="30245" cy="2069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22" name="Line 33"/>
            <p:cNvSpPr>
              <a:spLocks noChangeShapeType="1"/>
            </p:cNvSpPr>
            <p:nvPr/>
          </p:nvSpPr>
          <p:spPr bwMode="auto">
            <a:xfrm rot="5400000" flipH="1">
              <a:off x="1776746" y="1749663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23" name="Line 34"/>
            <p:cNvSpPr>
              <a:spLocks noChangeShapeType="1"/>
            </p:cNvSpPr>
            <p:nvPr/>
          </p:nvSpPr>
          <p:spPr bwMode="auto">
            <a:xfrm rot="5400000" flipH="1">
              <a:off x="1637676" y="1804560"/>
              <a:ext cx="14636" cy="69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24" name="Line 35"/>
            <p:cNvSpPr>
              <a:spLocks noChangeShapeType="1"/>
            </p:cNvSpPr>
            <p:nvPr/>
          </p:nvSpPr>
          <p:spPr bwMode="auto">
            <a:xfrm rot="16200000">
              <a:off x="1600958" y="1812716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25" name="Line 36"/>
            <p:cNvSpPr>
              <a:spLocks noChangeShapeType="1"/>
            </p:cNvSpPr>
            <p:nvPr/>
          </p:nvSpPr>
          <p:spPr bwMode="auto">
            <a:xfrm rot="16200000">
              <a:off x="1627056" y="1770034"/>
              <a:ext cx="25853" cy="795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26" name="Line 37"/>
            <p:cNvSpPr>
              <a:spLocks noChangeShapeType="1"/>
            </p:cNvSpPr>
            <p:nvPr/>
          </p:nvSpPr>
          <p:spPr bwMode="auto">
            <a:xfrm rot="16200000">
              <a:off x="1778209" y="1684782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27" name="Line 38"/>
            <p:cNvSpPr>
              <a:spLocks noChangeShapeType="1"/>
            </p:cNvSpPr>
            <p:nvPr/>
          </p:nvSpPr>
          <p:spPr bwMode="auto">
            <a:xfrm rot="16200000">
              <a:off x="1992312" y="166464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28" name="Line 39"/>
            <p:cNvSpPr>
              <a:spLocks noChangeShapeType="1"/>
            </p:cNvSpPr>
            <p:nvPr/>
          </p:nvSpPr>
          <p:spPr bwMode="auto">
            <a:xfrm rot="16200000">
              <a:off x="2179262" y="1684616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29" name="Line 40"/>
            <p:cNvSpPr>
              <a:spLocks noChangeShapeType="1"/>
            </p:cNvSpPr>
            <p:nvPr/>
          </p:nvSpPr>
          <p:spPr bwMode="auto">
            <a:xfrm rot="16200000">
              <a:off x="2265596" y="1727212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0" name="Line 41"/>
            <p:cNvSpPr>
              <a:spLocks noChangeShapeType="1"/>
            </p:cNvSpPr>
            <p:nvPr/>
          </p:nvSpPr>
          <p:spPr bwMode="auto">
            <a:xfrm rot="5400000" flipH="1">
              <a:off x="2179262" y="1649492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1" name="Line 42"/>
            <p:cNvSpPr>
              <a:spLocks noChangeShapeType="1"/>
            </p:cNvSpPr>
            <p:nvPr/>
          </p:nvSpPr>
          <p:spPr bwMode="auto">
            <a:xfrm rot="5400000" flipH="1">
              <a:off x="1992312" y="1599277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2" name="Line 43"/>
            <p:cNvSpPr>
              <a:spLocks noChangeShapeType="1"/>
            </p:cNvSpPr>
            <p:nvPr/>
          </p:nvSpPr>
          <p:spPr bwMode="auto">
            <a:xfrm rot="5400000" flipH="1">
              <a:off x="1778209" y="1589168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3" name="Line 44"/>
            <p:cNvSpPr>
              <a:spLocks noChangeShapeType="1"/>
            </p:cNvSpPr>
            <p:nvPr/>
          </p:nvSpPr>
          <p:spPr bwMode="auto">
            <a:xfrm rot="5400000" flipH="1">
              <a:off x="1597248" y="1605099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4" name="Line 45"/>
            <p:cNvSpPr>
              <a:spLocks noChangeShapeType="1"/>
            </p:cNvSpPr>
            <p:nvPr/>
          </p:nvSpPr>
          <p:spPr bwMode="auto">
            <a:xfrm rot="16200000">
              <a:off x="1529150" y="1652709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5" name="Line 46"/>
            <p:cNvSpPr>
              <a:spLocks noChangeShapeType="1"/>
            </p:cNvSpPr>
            <p:nvPr/>
          </p:nvSpPr>
          <p:spPr bwMode="auto">
            <a:xfrm rot="16200000">
              <a:off x="1597248" y="1569976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6" name="Line 47"/>
            <p:cNvSpPr>
              <a:spLocks noChangeShapeType="1"/>
            </p:cNvSpPr>
            <p:nvPr/>
          </p:nvSpPr>
          <p:spPr bwMode="auto">
            <a:xfrm rot="16200000">
              <a:off x="1776746" y="1524286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7" name="Line 48"/>
            <p:cNvSpPr>
              <a:spLocks noChangeShapeType="1"/>
            </p:cNvSpPr>
            <p:nvPr/>
          </p:nvSpPr>
          <p:spPr bwMode="auto">
            <a:xfrm rot="16200000">
              <a:off x="1993775" y="1504151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8" name="Line 49"/>
            <p:cNvSpPr>
              <a:spLocks noChangeShapeType="1"/>
            </p:cNvSpPr>
            <p:nvPr/>
          </p:nvSpPr>
          <p:spPr bwMode="auto">
            <a:xfrm rot="16200000">
              <a:off x="2177799" y="1524120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39" name="Line 50"/>
            <p:cNvSpPr>
              <a:spLocks noChangeShapeType="1"/>
            </p:cNvSpPr>
            <p:nvPr/>
          </p:nvSpPr>
          <p:spPr bwMode="auto">
            <a:xfrm rot="16200000">
              <a:off x="2267060" y="1566716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0" name="Line 51"/>
            <p:cNvSpPr>
              <a:spLocks noChangeShapeType="1"/>
            </p:cNvSpPr>
            <p:nvPr/>
          </p:nvSpPr>
          <p:spPr bwMode="auto">
            <a:xfrm rot="5400000" flipH="1">
              <a:off x="2177799" y="1488996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1" name="Line 52"/>
            <p:cNvSpPr>
              <a:spLocks noChangeShapeType="1"/>
            </p:cNvSpPr>
            <p:nvPr/>
          </p:nvSpPr>
          <p:spPr bwMode="auto">
            <a:xfrm rot="5400000" flipH="1">
              <a:off x="1993775" y="1438782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2" name="Line 53"/>
            <p:cNvSpPr>
              <a:spLocks noChangeShapeType="1"/>
            </p:cNvSpPr>
            <p:nvPr/>
          </p:nvSpPr>
          <p:spPr bwMode="auto">
            <a:xfrm rot="5400000" flipH="1">
              <a:off x="1777722" y="142964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3" name="Line 54"/>
            <p:cNvSpPr>
              <a:spLocks noChangeShapeType="1"/>
            </p:cNvSpPr>
            <p:nvPr/>
          </p:nvSpPr>
          <p:spPr bwMode="auto">
            <a:xfrm rot="5400000" flipH="1">
              <a:off x="1550962" y="1398806"/>
              <a:ext cx="15611" cy="241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4" name="Line 55"/>
            <p:cNvSpPr>
              <a:spLocks noChangeShapeType="1"/>
            </p:cNvSpPr>
            <p:nvPr/>
          </p:nvSpPr>
          <p:spPr bwMode="auto">
            <a:xfrm rot="16200000">
              <a:off x="1428017" y="1492213"/>
              <a:ext cx="19513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5" name="Line 56"/>
            <p:cNvSpPr>
              <a:spLocks noChangeShapeType="1"/>
            </p:cNvSpPr>
            <p:nvPr/>
          </p:nvSpPr>
          <p:spPr bwMode="auto">
            <a:xfrm rot="16200000">
              <a:off x="1559879" y="1364792"/>
              <a:ext cx="7805" cy="2319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6" name="Line 57"/>
            <p:cNvSpPr>
              <a:spLocks noChangeShapeType="1"/>
            </p:cNvSpPr>
            <p:nvPr/>
          </p:nvSpPr>
          <p:spPr bwMode="auto">
            <a:xfrm rot="16200000">
              <a:off x="1777722" y="1364279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7" name="Line 58"/>
            <p:cNvSpPr>
              <a:spLocks noChangeShapeType="1"/>
            </p:cNvSpPr>
            <p:nvPr/>
          </p:nvSpPr>
          <p:spPr bwMode="auto">
            <a:xfrm rot="16200000">
              <a:off x="1992312" y="1343655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8" name="Line 59"/>
            <p:cNvSpPr>
              <a:spLocks noChangeShapeType="1"/>
            </p:cNvSpPr>
            <p:nvPr/>
          </p:nvSpPr>
          <p:spPr bwMode="auto">
            <a:xfrm rot="16200000">
              <a:off x="2214677" y="1328208"/>
              <a:ext cx="13659" cy="2212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49" name="Line 60"/>
            <p:cNvSpPr>
              <a:spLocks noChangeShapeType="1"/>
            </p:cNvSpPr>
            <p:nvPr/>
          </p:nvSpPr>
          <p:spPr bwMode="auto">
            <a:xfrm rot="16200000">
              <a:off x="2336428" y="1406220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0" name="Line 61"/>
            <p:cNvSpPr>
              <a:spLocks noChangeShapeType="1"/>
            </p:cNvSpPr>
            <p:nvPr/>
          </p:nvSpPr>
          <p:spPr bwMode="auto">
            <a:xfrm rot="5400000" flipH="1">
              <a:off x="2229717" y="1278045"/>
              <a:ext cx="13658" cy="251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1" name="Line 62"/>
            <p:cNvSpPr>
              <a:spLocks noChangeShapeType="1"/>
            </p:cNvSpPr>
            <p:nvPr/>
          </p:nvSpPr>
          <p:spPr bwMode="auto">
            <a:xfrm rot="5400000" flipH="1">
              <a:off x="1992312" y="127828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2" name="Line 63"/>
            <p:cNvSpPr>
              <a:spLocks noChangeShapeType="1"/>
            </p:cNvSpPr>
            <p:nvPr/>
          </p:nvSpPr>
          <p:spPr bwMode="auto">
            <a:xfrm rot="5400000" flipH="1">
              <a:off x="1778209" y="1268176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3" name="Line 64"/>
            <p:cNvSpPr>
              <a:spLocks noChangeShapeType="1"/>
            </p:cNvSpPr>
            <p:nvPr/>
          </p:nvSpPr>
          <p:spPr bwMode="auto">
            <a:xfrm rot="5400000" flipH="1">
              <a:off x="1561477" y="1248336"/>
              <a:ext cx="14634" cy="2219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4" name="Line 65"/>
            <p:cNvSpPr>
              <a:spLocks noChangeShapeType="1"/>
            </p:cNvSpPr>
            <p:nvPr/>
          </p:nvSpPr>
          <p:spPr bwMode="auto">
            <a:xfrm rot="16200000">
              <a:off x="1447582" y="1331718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5" name="Line 66"/>
            <p:cNvSpPr>
              <a:spLocks noChangeShapeType="1"/>
            </p:cNvSpPr>
            <p:nvPr/>
          </p:nvSpPr>
          <p:spPr bwMode="auto">
            <a:xfrm rot="16200000">
              <a:off x="1515680" y="1248985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6" name="Line 67"/>
            <p:cNvSpPr>
              <a:spLocks noChangeShapeType="1"/>
            </p:cNvSpPr>
            <p:nvPr/>
          </p:nvSpPr>
          <p:spPr bwMode="auto">
            <a:xfrm rot="16200000">
              <a:off x="1736451" y="1162998"/>
              <a:ext cx="15610" cy="2921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7" name="Line 68"/>
            <p:cNvSpPr>
              <a:spLocks noChangeShapeType="1"/>
            </p:cNvSpPr>
            <p:nvPr/>
          </p:nvSpPr>
          <p:spPr bwMode="auto">
            <a:xfrm rot="16200000">
              <a:off x="1993287" y="1183647"/>
              <a:ext cx="14635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8" name="Line 69"/>
            <p:cNvSpPr>
              <a:spLocks noChangeShapeType="1"/>
            </p:cNvSpPr>
            <p:nvPr/>
          </p:nvSpPr>
          <p:spPr bwMode="auto">
            <a:xfrm rot="16200000">
              <a:off x="2156202" y="1233019"/>
              <a:ext cx="8294" cy="989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59" name="Line 70"/>
            <p:cNvSpPr>
              <a:spLocks noChangeShapeType="1"/>
            </p:cNvSpPr>
            <p:nvPr/>
          </p:nvSpPr>
          <p:spPr bwMode="auto">
            <a:xfrm rot="16200000">
              <a:off x="2215571" y="1245725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0" name="Line 71"/>
            <p:cNvSpPr>
              <a:spLocks noChangeShapeType="1"/>
            </p:cNvSpPr>
            <p:nvPr/>
          </p:nvSpPr>
          <p:spPr bwMode="auto">
            <a:xfrm rot="5400000" flipH="1">
              <a:off x="2162054" y="1183750"/>
              <a:ext cx="8292" cy="1106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1" name="Line 72"/>
            <p:cNvSpPr>
              <a:spLocks noChangeShapeType="1"/>
            </p:cNvSpPr>
            <p:nvPr/>
          </p:nvSpPr>
          <p:spPr bwMode="auto">
            <a:xfrm rot="5400000" flipH="1">
              <a:off x="1993775" y="1117790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2" name="Line 73"/>
            <p:cNvSpPr>
              <a:spLocks noChangeShapeType="1"/>
            </p:cNvSpPr>
            <p:nvPr/>
          </p:nvSpPr>
          <p:spPr bwMode="auto">
            <a:xfrm rot="5400000" flipH="1">
              <a:off x="1778209" y="1109144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3" name="Line 74"/>
            <p:cNvSpPr>
              <a:spLocks noChangeShapeType="1"/>
            </p:cNvSpPr>
            <p:nvPr/>
          </p:nvSpPr>
          <p:spPr bwMode="auto">
            <a:xfrm rot="5400000" flipH="1">
              <a:off x="1596272" y="1124101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4" name="Line 75"/>
            <p:cNvSpPr>
              <a:spLocks noChangeShapeType="1"/>
            </p:cNvSpPr>
            <p:nvPr/>
          </p:nvSpPr>
          <p:spPr bwMode="auto">
            <a:xfrm rot="16200000">
              <a:off x="1530126" y="1171710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5" name="Line 76"/>
            <p:cNvSpPr>
              <a:spLocks noChangeShapeType="1"/>
            </p:cNvSpPr>
            <p:nvPr/>
          </p:nvSpPr>
          <p:spPr bwMode="auto">
            <a:xfrm rot="16200000">
              <a:off x="1596272" y="1088977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6" name="Line 77"/>
            <p:cNvSpPr>
              <a:spLocks noChangeShapeType="1"/>
            </p:cNvSpPr>
            <p:nvPr/>
          </p:nvSpPr>
          <p:spPr bwMode="auto">
            <a:xfrm rot="16200000">
              <a:off x="1777722" y="104328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7" name="Line 78"/>
            <p:cNvSpPr>
              <a:spLocks noChangeShapeType="1"/>
            </p:cNvSpPr>
            <p:nvPr/>
          </p:nvSpPr>
          <p:spPr bwMode="auto">
            <a:xfrm rot="16200000">
              <a:off x="1996835" y="1004482"/>
              <a:ext cx="30246" cy="243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8" name="Line 80"/>
            <p:cNvSpPr>
              <a:spLocks noChangeShapeType="1"/>
            </p:cNvSpPr>
            <p:nvPr/>
          </p:nvSpPr>
          <p:spPr bwMode="auto">
            <a:xfrm rot="16200000">
              <a:off x="2138395" y="1085717"/>
              <a:ext cx="20489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69" name="Line 81"/>
            <p:cNvSpPr>
              <a:spLocks noChangeShapeType="1"/>
            </p:cNvSpPr>
            <p:nvPr/>
          </p:nvSpPr>
          <p:spPr bwMode="auto">
            <a:xfrm rot="5400000" flipH="1">
              <a:off x="2134888" y="1051882"/>
              <a:ext cx="7317" cy="55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70" name="Line 82"/>
            <p:cNvSpPr>
              <a:spLocks noChangeShapeType="1"/>
            </p:cNvSpPr>
            <p:nvPr/>
          </p:nvSpPr>
          <p:spPr bwMode="auto">
            <a:xfrm rot="5400000" flipH="1">
              <a:off x="1993775" y="958758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71" name="Line 83"/>
            <p:cNvSpPr>
              <a:spLocks noChangeShapeType="1"/>
            </p:cNvSpPr>
            <p:nvPr/>
          </p:nvSpPr>
          <p:spPr bwMode="auto">
            <a:xfrm rot="5400000" flipH="1">
              <a:off x="1776746" y="948649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72" name="Line 84"/>
            <p:cNvSpPr>
              <a:spLocks noChangeShapeType="1"/>
            </p:cNvSpPr>
            <p:nvPr/>
          </p:nvSpPr>
          <p:spPr bwMode="auto">
            <a:xfrm rot="5400000" flipH="1">
              <a:off x="1629967" y="995837"/>
              <a:ext cx="24392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73" name="Line 86"/>
            <p:cNvSpPr>
              <a:spLocks noChangeShapeType="1"/>
            </p:cNvSpPr>
            <p:nvPr/>
          </p:nvSpPr>
          <p:spPr bwMode="auto">
            <a:xfrm rot="16200000">
              <a:off x="1629968" y="971445"/>
              <a:ext cx="24391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74" name="Line 87"/>
            <p:cNvSpPr>
              <a:spLocks noChangeShapeType="1"/>
            </p:cNvSpPr>
            <p:nvPr/>
          </p:nvSpPr>
          <p:spPr bwMode="auto">
            <a:xfrm rot="16200000">
              <a:off x="1776746" y="883280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75" name="Line 88"/>
            <p:cNvSpPr>
              <a:spLocks noChangeShapeType="1"/>
            </p:cNvSpPr>
            <p:nvPr/>
          </p:nvSpPr>
          <p:spPr bwMode="auto">
            <a:xfrm rot="16200000">
              <a:off x="1980604" y="849972"/>
              <a:ext cx="40002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1276" name="Group 1275"/>
            <p:cNvGrpSpPr/>
            <p:nvPr/>
          </p:nvGrpSpPr>
          <p:grpSpPr>
            <a:xfrm>
              <a:off x="1676400" y="593903"/>
              <a:ext cx="434495" cy="356115"/>
              <a:chOff x="1529367" y="593903"/>
              <a:chExt cx="762001" cy="356115"/>
            </a:xfrm>
          </p:grpSpPr>
          <p:sp>
            <p:nvSpPr>
              <p:cNvPr id="1278" name="Line 90"/>
              <p:cNvSpPr>
                <a:spLocks noChangeShapeType="1"/>
              </p:cNvSpPr>
              <p:nvPr/>
            </p:nvSpPr>
            <p:spPr bwMode="auto">
              <a:xfrm rot="16200000">
                <a:off x="2266572" y="925222"/>
                <a:ext cx="19513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79" name="Line 91"/>
              <p:cNvSpPr>
                <a:spLocks noChangeShapeType="1"/>
              </p:cNvSpPr>
              <p:nvPr/>
            </p:nvSpPr>
            <p:spPr bwMode="auto">
              <a:xfrm rot="5400000" flipH="1">
                <a:off x="2178286" y="847502"/>
                <a:ext cx="15611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0" name="Line 92"/>
              <p:cNvSpPr>
                <a:spLocks noChangeShapeType="1"/>
              </p:cNvSpPr>
              <p:nvPr/>
            </p:nvSpPr>
            <p:spPr bwMode="auto">
              <a:xfrm rot="5400000" flipH="1">
                <a:off x="1993287" y="797287"/>
                <a:ext cx="14635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1" name="Line 93"/>
              <p:cNvSpPr>
                <a:spLocks noChangeShapeType="1"/>
              </p:cNvSpPr>
              <p:nvPr/>
            </p:nvSpPr>
            <p:spPr bwMode="auto">
              <a:xfrm rot="5400000" flipH="1">
                <a:off x="1778209" y="788153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2" name="Line 94"/>
              <p:cNvSpPr>
                <a:spLocks noChangeShapeType="1"/>
              </p:cNvSpPr>
              <p:nvPr/>
            </p:nvSpPr>
            <p:spPr bwMode="auto">
              <a:xfrm rot="5400000" flipH="1">
                <a:off x="1596272" y="803109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3" name="Line 95"/>
              <p:cNvSpPr>
                <a:spLocks noChangeShapeType="1"/>
              </p:cNvSpPr>
              <p:nvPr/>
            </p:nvSpPr>
            <p:spPr bwMode="auto">
              <a:xfrm rot="16200000">
                <a:off x="1530126" y="850719"/>
                <a:ext cx="18537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4" name="Line 96"/>
              <p:cNvSpPr>
                <a:spLocks noChangeShapeType="1"/>
              </p:cNvSpPr>
              <p:nvPr/>
            </p:nvSpPr>
            <p:spPr bwMode="auto">
              <a:xfrm rot="16200000">
                <a:off x="1596272" y="767986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5" name="Line 97"/>
              <p:cNvSpPr>
                <a:spLocks noChangeShapeType="1"/>
              </p:cNvSpPr>
              <p:nvPr/>
            </p:nvSpPr>
            <p:spPr bwMode="auto">
              <a:xfrm rot="16200000">
                <a:off x="1778209" y="722784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6" name="Line 98"/>
              <p:cNvSpPr>
                <a:spLocks noChangeShapeType="1"/>
              </p:cNvSpPr>
              <p:nvPr/>
            </p:nvSpPr>
            <p:spPr bwMode="auto">
              <a:xfrm rot="16200000">
                <a:off x="1992312" y="70264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7" name="Line 99"/>
              <p:cNvSpPr>
                <a:spLocks noChangeShapeType="1"/>
              </p:cNvSpPr>
              <p:nvPr/>
            </p:nvSpPr>
            <p:spPr bwMode="auto">
              <a:xfrm rot="16200000">
                <a:off x="2178774" y="722130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8" name="Line 100"/>
              <p:cNvSpPr>
                <a:spLocks noChangeShapeType="1"/>
              </p:cNvSpPr>
              <p:nvPr/>
            </p:nvSpPr>
            <p:spPr bwMode="auto">
              <a:xfrm rot="16200000">
                <a:off x="2266084" y="764726"/>
                <a:ext cx="20489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89" name="Line 101"/>
              <p:cNvSpPr>
                <a:spLocks noChangeShapeType="1"/>
              </p:cNvSpPr>
              <p:nvPr/>
            </p:nvSpPr>
            <p:spPr bwMode="auto">
              <a:xfrm rot="5400000" flipH="1">
                <a:off x="2178774" y="687006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90" name="Line 102"/>
              <p:cNvSpPr>
                <a:spLocks noChangeShapeType="1"/>
              </p:cNvSpPr>
              <p:nvPr/>
            </p:nvSpPr>
            <p:spPr bwMode="auto">
              <a:xfrm rot="5400000" flipH="1">
                <a:off x="1993775" y="637767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291" name="Line 103"/>
              <p:cNvSpPr>
                <a:spLocks noChangeShapeType="1"/>
              </p:cNvSpPr>
              <p:nvPr/>
            </p:nvSpPr>
            <p:spPr bwMode="auto">
              <a:xfrm rot="5400000" flipH="1">
                <a:off x="1816652" y="667566"/>
                <a:ext cx="14732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1277" name="Line 114"/>
            <p:cNvSpPr>
              <a:spLocks noChangeShapeType="1"/>
            </p:cNvSpPr>
            <p:nvPr/>
          </p:nvSpPr>
          <p:spPr bwMode="auto">
            <a:xfrm rot="16200000">
              <a:off x="1786626" y="501215"/>
              <a:ext cx="1873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1306" name="Group 1305"/>
          <p:cNvGrpSpPr/>
          <p:nvPr/>
        </p:nvGrpSpPr>
        <p:grpSpPr>
          <a:xfrm>
            <a:off x="6553401" y="4551906"/>
            <a:ext cx="934452" cy="1878447"/>
            <a:chOff x="1427747" y="407552"/>
            <a:chExt cx="934452" cy="1878447"/>
          </a:xfrm>
        </p:grpSpPr>
        <p:grpSp>
          <p:nvGrpSpPr>
            <p:cNvPr id="1307" name="Group 1306"/>
            <p:cNvGrpSpPr/>
            <p:nvPr/>
          </p:nvGrpSpPr>
          <p:grpSpPr>
            <a:xfrm>
              <a:off x="1798364" y="1893478"/>
              <a:ext cx="304884" cy="392521"/>
              <a:chOff x="1529367" y="1893478"/>
              <a:chExt cx="762001" cy="392521"/>
            </a:xfrm>
          </p:grpSpPr>
          <p:sp>
            <p:nvSpPr>
              <p:cNvPr id="1379" name="Line 17"/>
              <p:cNvSpPr>
                <a:spLocks noChangeShapeType="1"/>
              </p:cNvSpPr>
              <p:nvPr/>
            </p:nvSpPr>
            <p:spPr bwMode="auto">
              <a:xfrm rot="16200000" flipV="1">
                <a:off x="1799428" y="2195105"/>
                <a:ext cx="18178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0" name="Line 18"/>
              <p:cNvSpPr>
                <a:spLocks noChangeShapeType="1"/>
              </p:cNvSpPr>
              <p:nvPr/>
            </p:nvSpPr>
            <p:spPr bwMode="auto">
              <a:xfrm rot="16200000">
                <a:off x="1992312" y="1985637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1" name="Line 19"/>
              <p:cNvSpPr>
                <a:spLocks noChangeShapeType="1"/>
              </p:cNvSpPr>
              <p:nvPr/>
            </p:nvSpPr>
            <p:spPr bwMode="auto">
              <a:xfrm rot="16200000">
                <a:off x="2179262" y="2005607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2" name="Line 20"/>
              <p:cNvSpPr>
                <a:spLocks noChangeShapeType="1"/>
              </p:cNvSpPr>
              <p:nvPr/>
            </p:nvSpPr>
            <p:spPr bwMode="auto">
              <a:xfrm rot="16200000">
                <a:off x="2265596" y="2048203"/>
                <a:ext cx="21464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3" name="Line 21"/>
              <p:cNvSpPr>
                <a:spLocks noChangeShapeType="1"/>
              </p:cNvSpPr>
              <p:nvPr/>
            </p:nvSpPr>
            <p:spPr bwMode="auto">
              <a:xfrm rot="5400000" flipH="1">
                <a:off x="2179262" y="197048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4" name="Line 22"/>
              <p:cNvSpPr>
                <a:spLocks noChangeShapeType="1"/>
              </p:cNvSpPr>
              <p:nvPr/>
            </p:nvSpPr>
            <p:spPr bwMode="auto">
              <a:xfrm rot="5400000" flipH="1">
                <a:off x="1992312" y="192026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5" name="Line 23"/>
              <p:cNvSpPr>
                <a:spLocks noChangeShapeType="1"/>
              </p:cNvSpPr>
              <p:nvPr/>
            </p:nvSpPr>
            <p:spPr bwMode="auto">
              <a:xfrm rot="5400000" flipH="1">
                <a:off x="1777722" y="1909671"/>
                <a:ext cx="14635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6" name="Line 24"/>
              <p:cNvSpPr>
                <a:spLocks noChangeShapeType="1"/>
              </p:cNvSpPr>
              <p:nvPr/>
            </p:nvSpPr>
            <p:spPr bwMode="auto">
              <a:xfrm rot="5400000" flipH="1">
                <a:off x="1597736" y="1925603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7" name="Line 25"/>
              <p:cNvSpPr>
                <a:spLocks noChangeShapeType="1"/>
              </p:cNvSpPr>
              <p:nvPr/>
            </p:nvSpPr>
            <p:spPr bwMode="auto">
              <a:xfrm rot="16200000">
                <a:off x="1528662" y="1973212"/>
                <a:ext cx="21464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8" name="Line 26"/>
              <p:cNvSpPr>
                <a:spLocks noChangeShapeType="1"/>
              </p:cNvSpPr>
              <p:nvPr/>
            </p:nvSpPr>
            <p:spPr bwMode="auto">
              <a:xfrm rot="16200000">
                <a:off x="1597736" y="1890479"/>
                <a:ext cx="13659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89" name="Line 27"/>
              <p:cNvSpPr>
                <a:spLocks noChangeShapeType="1"/>
              </p:cNvSpPr>
              <p:nvPr/>
            </p:nvSpPr>
            <p:spPr bwMode="auto">
              <a:xfrm rot="16200000">
                <a:off x="1776746" y="1845278"/>
                <a:ext cx="16586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90" name="Line 28"/>
              <p:cNvSpPr>
                <a:spLocks noChangeShapeType="1"/>
              </p:cNvSpPr>
              <p:nvPr/>
            </p:nvSpPr>
            <p:spPr bwMode="auto">
              <a:xfrm rot="16200000">
                <a:off x="1993775" y="1825142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91" name="Line 29"/>
              <p:cNvSpPr>
                <a:spLocks noChangeShapeType="1"/>
              </p:cNvSpPr>
              <p:nvPr/>
            </p:nvSpPr>
            <p:spPr bwMode="auto">
              <a:xfrm rot="16200000">
                <a:off x="2177799" y="1845111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92" name="Line 30"/>
              <p:cNvSpPr>
                <a:spLocks noChangeShapeType="1"/>
              </p:cNvSpPr>
              <p:nvPr/>
            </p:nvSpPr>
            <p:spPr bwMode="auto">
              <a:xfrm rot="16200000">
                <a:off x="2267060" y="1887707"/>
                <a:ext cx="18537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1308" name="Line 32"/>
            <p:cNvSpPr>
              <a:spLocks noChangeShapeType="1"/>
            </p:cNvSpPr>
            <p:nvPr/>
          </p:nvSpPr>
          <p:spPr bwMode="auto">
            <a:xfrm rot="5400000" flipH="1">
              <a:off x="1978649" y="1774897"/>
              <a:ext cx="30245" cy="2069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09" name="Line 33"/>
            <p:cNvSpPr>
              <a:spLocks noChangeShapeType="1"/>
            </p:cNvSpPr>
            <p:nvPr/>
          </p:nvSpPr>
          <p:spPr bwMode="auto">
            <a:xfrm rot="5400000" flipH="1">
              <a:off x="1776746" y="1749663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0" name="Line 34"/>
            <p:cNvSpPr>
              <a:spLocks noChangeShapeType="1"/>
            </p:cNvSpPr>
            <p:nvPr/>
          </p:nvSpPr>
          <p:spPr bwMode="auto">
            <a:xfrm rot="5400000" flipH="1">
              <a:off x="1637676" y="1804560"/>
              <a:ext cx="14636" cy="69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1" name="Line 35"/>
            <p:cNvSpPr>
              <a:spLocks noChangeShapeType="1"/>
            </p:cNvSpPr>
            <p:nvPr/>
          </p:nvSpPr>
          <p:spPr bwMode="auto">
            <a:xfrm rot="16200000">
              <a:off x="1600958" y="1812716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2" name="Line 36"/>
            <p:cNvSpPr>
              <a:spLocks noChangeShapeType="1"/>
            </p:cNvSpPr>
            <p:nvPr/>
          </p:nvSpPr>
          <p:spPr bwMode="auto">
            <a:xfrm rot="16200000">
              <a:off x="1627056" y="1770034"/>
              <a:ext cx="25853" cy="795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3" name="Line 37"/>
            <p:cNvSpPr>
              <a:spLocks noChangeShapeType="1"/>
            </p:cNvSpPr>
            <p:nvPr/>
          </p:nvSpPr>
          <p:spPr bwMode="auto">
            <a:xfrm rot="16200000">
              <a:off x="1778209" y="1684782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4" name="Line 38"/>
            <p:cNvSpPr>
              <a:spLocks noChangeShapeType="1"/>
            </p:cNvSpPr>
            <p:nvPr/>
          </p:nvSpPr>
          <p:spPr bwMode="auto">
            <a:xfrm rot="16200000">
              <a:off x="1992312" y="166464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5" name="Line 39"/>
            <p:cNvSpPr>
              <a:spLocks noChangeShapeType="1"/>
            </p:cNvSpPr>
            <p:nvPr/>
          </p:nvSpPr>
          <p:spPr bwMode="auto">
            <a:xfrm rot="16200000">
              <a:off x="2179262" y="1684616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6" name="Line 40"/>
            <p:cNvSpPr>
              <a:spLocks noChangeShapeType="1"/>
            </p:cNvSpPr>
            <p:nvPr/>
          </p:nvSpPr>
          <p:spPr bwMode="auto">
            <a:xfrm rot="16200000">
              <a:off x="2265596" y="1727212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7" name="Line 41"/>
            <p:cNvSpPr>
              <a:spLocks noChangeShapeType="1"/>
            </p:cNvSpPr>
            <p:nvPr/>
          </p:nvSpPr>
          <p:spPr bwMode="auto">
            <a:xfrm rot="5400000" flipH="1">
              <a:off x="2179262" y="1649492"/>
              <a:ext cx="13659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8" name="Line 42"/>
            <p:cNvSpPr>
              <a:spLocks noChangeShapeType="1"/>
            </p:cNvSpPr>
            <p:nvPr/>
          </p:nvSpPr>
          <p:spPr bwMode="auto">
            <a:xfrm rot="5400000" flipH="1">
              <a:off x="1992312" y="1599277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19" name="Line 43"/>
            <p:cNvSpPr>
              <a:spLocks noChangeShapeType="1"/>
            </p:cNvSpPr>
            <p:nvPr/>
          </p:nvSpPr>
          <p:spPr bwMode="auto">
            <a:xfrm rot="5400000" flipH="1">
              <a:off x="1778209" y="1589168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0" name="Line 44"/>
            <p:cNvSpPr>
              <a:spLocks noChangeShapeType="1"/>
            </p:cNvSpPr>
            <p:nvPr/>
          </p:nvSpPr>
          <p:spPr bwMode="auto">
            <a:xfrm rot="5400000" flipH="1">
              <a:off x="1597248" y="1605099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1" name="Line 45"/>
            <p:cNvSpPr>
              <a:spLocks noChangeShapeType="1"/>
            </p:cNvSpPr>
            <p:nvPr/>
          </p:nvSpPr>
          <p:spPr bwMode="auto">
            <a:xfrm rot="16200000">
              <a:off x="1529150" y="1652709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2" name="Line 46"/>
            <p:cNvSpPr>
              <a:spLocks noChangeShapeType="1"/>
            </p:cNvSpPr>
            <p:nvPr/>
          </p:nvSpPr>
          <p:spPr bwMode="auto">
            <a:xfrm rot="16200000">
              <a:off x="1597248" y="1569976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3" name="Line 47"/>
            <p:cNvSpPr>
              <a:spLocks noChangeShapeType="1"/>
            </p:cNvSpPr>
            <p:nvPr/>
          </p:nvSpPr>
          <p:spPr bwMode="auto">
            <a:xfrm rot="16200000">
              <a:off x="1776746" y="1524286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4" name="Line 48"/>
            <p:cNvSpPr>
              <a:spLocks noChangeShapeType="1"/>
            </p:cNvSpPr>
            <p:nvPr/>
          </p:nvSpPr>
          <p:spPr bwMode="auto">
            <a:xfrm rot="16200000">
              <a:off x="1993775" y="1504151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5" name="Line 49"/>
            <p:cNvSpPr>
              <a:spLocks noChangeShapeType="1"/>
            </p:cNvSpPr>
            <p:nvPr/>
          </p:nvSpPr>
          <p:spPr bwMode="auto">
            <a:xfrm rot="16200000">
              <a:off x="2177799" y="1524120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6" name="Line 50"/>
            <p:cNvSpPr>
              <a:spLocks noChangeShapeType="1"/>
            </p:cNvSpPr>
            <p:nvPr/>
          </p:nvSpPr>
          <p:spPr bwMode="auto">
            <a:xfrm rot="16200000">
              <a:off x="2267060" y="1566716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7" name="Line 51"/>
            <p:cNvSpPr>
              <a:spLocks noChangeShapeType="1"/>
            </p:cNvSpPr>
            <p:nvPr/>
          </p:nvSpPr>
          <p:spPr bwMode="auto">
            <a:xfrm rot="5400000" flipH="1">
              <a:off x="2177799" y="1488996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8" name="Line 52"/>
            <p:cNvSpPr>
              <a:spLocks noChangeShapeType="1"/>
            </p:cNvSpPr>
            <p:nvPr/>
          </p:nvSpPr>
          <p:spPr bwMode="auto">
            <a:xfrm rot="5400000" flipH="1">
              <a:off x="1993775" y="1438782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29" name="Line 53"/>
            <p:cNvSpPr>
              <a:spLocks noChangeShapeType="1"/>
            </p:cNvSpPr>
            <p:nvPr/>
          </p:nvSpPr>
          <p:spPr bwMode="auto">
            <a:xfrm rot="5400000" flipH="1">
              <a:off x="1777722" y="142964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0" name="Line 54"/>
            <p:cNvSpPr>
              <a:spLocks noChangeShapeType="1"/>
            </p:cNvSpPr>
            <p:nvPr/>
          </p:nvSpPr>
          <p:spPr bwMode="auto">
            <a:xfrm rot="5400000" flipH="1">
              <a:off x="1550962" y="1398806"/>
              <a:ext cx="15611" cy="241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1" name="Line 55"/>
            <p:cNvSpPr>
              <a:spLocks noChangeShapeType="1"/>
            </p:cNvSpPr>
            <p:nvPr/>
          </p:nvSpPr>
          <p:spPr bwMode="auto">
            <a:xfrm rot="16200000">
              <a:off x="1428017" y="1492213"/>
              <a:ext cx="19513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2" name="Line 56"/>
            <p:cNvSpPr>
              <a:spLocks noChangeShapeType="1"/>
            </p:cNvSpPr>
            <p:nvPr/>
          </p:nvSpPr>
          <p:spPr bwMode="auto">
            <a:xfrm rot="16200000">
              <a:off x="1559879" y="1364792"/>
              <a:ext cx="7805" cy="2319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3" name="Line 57"/>
            <p:cNvSpPr>
              <a:spLocks noChangeShapeType="1"/>
            </p:cNvSpPr>
            <p:nvPr/>
          </p:nvSpPr>
          <p:spPr bwMode="auto">
            <a:xfrm rot="16200000">
              <a:off x="1777722" y="1364279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4" name="Line 58"/>
            <p:cNvSpPr>
              <a:spLocks noChangeShapeType="1"/>
            </p:cNvSpPr>
            <p:nvPr/>
          </p:nvSpPr>
          <p:spPr bwMode="auto">
            <a:xfrm rot="16200000">
              <a:off x="1992312" y="1343655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5" name="Line 59"/>
            <p:cNvSpPr>
              <a:spLocks noChangeShapeType="1"/>
            </p:cNvSpPr>
            <p:nvPr/>
          </p:nvSpPr>
          <p:spPr bwMode="auto">
            <a:xfrm rot="16200000">
              <a:off x="2214677" y="1328208"/>
              <a:ext cx="13659" cy="2212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6" name="Line 60"/>
            <p:cNvSpPr>
              <a:spLocks noChangeShapeType="1"/>
            </p:cNvSpPr>
            <p:nvPr/>
          </p:nvSpPr>
          <p:spPr bwMode="auto">
            <a:xfrm rot="16200000">
              <a:off x="2336428" y="1406220"/>
              <a:ext cx="21464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7" name="Line 61"/>
            <p:cNvSpPr>
              <a:spLocks noChangeShapeType="1"/>
            </p:cNvSpPr>
            <p:nvPr/>
          </p:nvSpPr>
          <p:spPr bwMode="auto">
            <a:xfrm rot="5400000" flipH="1">
              <a:off x="2229717" y="1278045"/>
              <a:ext cx="13658" cy="251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8" name="Line 62"/>
            <p:cNvSpPr>
              <a:spLocks noChangeShapeType="1"/>
            </p:cNvSpPr>
            <p:nvPr/>
          </p:nvSpPr>
          <p:spPr bwMode="auto">
            <a:xfrm rot="5400000" flipH="1">
              <a:off x="1992312" y="1278286"/>
              <a:ext cx="16586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39" name="Line 63"/>
            <p:cNvSpPr>
              <a:spLocks noChangeShapeType="1"/>
            </p:cNvSpPr>
            <p:nvPr/>
          </p:nvSpPr>
          <p:spPr bwMode="auto">
            <a:xfrm rot="5400000" flipH="1">
              <a:off x="1778209" y="1268176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0" name="Line 64"/>
            <p:cNvSpPr>
              <a:spLocks noChangeShapeType="1"/>
            </p:cNvSpPr>
            <p:nvPr/>
          </p:nvSpPr>
          <p:spPr bwMode="auto">
            <a:xfrm rot="5400000" flipH="1">
              <a:off x="1561477" y="1248336"/>
              <a:ext cx="14634" cy="2219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1" name="Line 65"/>
            <p:cNvSpPr>
              <a:spLocks noChangeShapeType="1"/>
            </p:cNvSpPr>
            <p:nvPr/>
          </p:nvSpPr>
          <p:spPr bwMode="auto">
            <a:xfrm rot="16200000">
              <a:off x="1447582" y="1331718"/>
              <a:ext cx="20489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2" name="Line 66"/>
            <p:cNvSpPr>
              <a:spLocks noChangeShapeType="1"/>
            </p:cNvSpPr>
            <p:nvPr/>
          </p:nvSpPr>
          <p:spPr bwMode="auto">
            <a:xfrm rot="16200000">
              <a:off x="1515680" y="1248985"/>
              <a:ext cx="14635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3" name="Line 67"/>
            <p:cNvSpPr>
              <a:spLocks noChangeShapeType="1"/>
            </p:cNvSpPr>
            <p:nvPr/>
          </p:nvSpPr>
          <p:spPr bwMode="auto">
            <a:xfrm rot="16200000">
              <a:off x="1736451" y="1162998"/>
              <a:ext cx="15610" cy="2921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4" name="Line 68"/>
            <p:cNvSpPr>
              <a:spLocks noChangeShapeType="1"/>
            </p:cNvSpPr>
            <p:nvPr/>
          </p:nvSpPr>
          <p:spPr bwMode="auto">
            <a:xfrm rot="16200000">
              <a:off x="1993287" y="1183647"/>
              <a:ext cx="14635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5" name="Line 69"/>
            <p:cNvSpPr>
              <a:spLocks noChangeShapeType="1"/>
            </p:cNvSpPr>
            <p:nvPr/>
          </p:nvSpPr>
          <p:spPr bwMode="auto">
            <a:xfrm rot="16200000">
              <a:off x="2156202" y="1233019"/>
              <a:ext cx="8294" cy="989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6" name="Line 70"/>
            <p:cNvSpPr>
              <a:spLocks noChangeShapeType="1"/>
            </p:cNvSpPr>
            <p:nvPr/>
          </p:nvSpPr>
          <p:spPr bwMode="auto">
            <a:xfrm rot="16200000">
              <a:off x="2215571" y="1245725"/>
              <a:ext cx="18537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7" name="Line 71"/>
            <p:cNvSpPr>
              <a:spLocks noChangeShapeType="1"/>
            </p:cNvSpPr>
            <p:nvPr/>
          </p:nvSpPr>
          <p:spPr bwMode="auto">
            <a:xfrm rot="5400000" flipH="1">
              <a:off x="2162054" y="1183750"/>
              <a:ext cx="8292" cy="1106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8" name="Line 72"/>
            <p:cNvSpPr>
              <a:spLocks noChangeShapeType="1"/>
            </p:cNvSpPr>
            <p:nvPr/>
          </p:nvSpPr>
          <p:spPr bwMode="auto">
            <a:xfrm rot="5400000" flipH="1">
              <a:off x="1993775" y="1117790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49" name="Line 73"/>
            <p:cNvSpPr>
              <a:spLocks noChangeShapeType="1"/>
            </p:cNvSpPr>
            <p:nvPr/>
          </p:nvSpPr>
          <p:spPr bwMode="auto">
            <a:xfrm rot="5400000" flipH="1">
              <a:off x="1778209" y="1109144"/>
              <a:ext cx="13659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0" name="Line 74"/>
            <p:cNvSpPr>
              <a:spLocks noChangeShapeType="1"/>
            </p:cNvSpPr>
            <p:nvPr/>
          </p:nvSpPr>
          <p:spPr bwMode="auto">
            <a:xfrm rot="5400000" flipH="1">
              <a:off x="1596272" y="1124101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1" name="Line 75"/>
            <p:cNvSpPr>
              <a:spLocks noChangeShapeType="1"/>
            </p:cNvSpPr>
            <p:nvPr/>
          </p:nvSpPr>
          <p:spPr bwMode="auto">
            <a:xfrm rot="16200000">
              <a:off x="1530126" y="1171710"/>
              <a:ext cx="18537" cy="200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2" name="Line 76"/>
            <p:cNvSpPr>
              <a:spLocks noChangeShapeType="1"/>
            </p:cNvSpPr>
            <p:nvPr/>
          </p:nvSpPr>
          <p:spPr bwMode="auto">
            <a:xfrm rot="16200000">
              <a:off x="1596272" y="1088977"/>
              <a:ext cx="16586" cy="150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3" name="Line 77"/>
            <p:cNvSpPr>
              <a:spLocks noChangeShapeType="1"/>
            </p:cNvSpPr>
            <p:nvPr/>
          </p:nvSpPr>
          <p:spPr bwMode="auto">
            <a:xfrm rot="16200000">
              <a:off x="1777722" y="1043288"/>
              <a:ext cx="14635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4" name="Line 78"/>
            <p:cNvSpPr>
              <a:spLocks noChangeShapeType="1"/>
            </p:cNvSpPr>
            <p:nvPr/>
          </p:nvSpPr>
          <p:spPr bwMode="auto">
            <a:xfrm rot="16200000">
              <a:off x="1996835" y="1004482"/>
              <a:ext cx="30246" cy="243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5" name="Line 80"/>
            <p:cNvSpPr>
              <a:spLocks noChangeShapeType="1"/>
            </p:cNvSpPr>
            <p:nvPr/>
          </p:nvSpPr>
          <p:spPr bwMode="auto">
            <a:xfrm rot="16200000">
              <a:off x="2138395" y="1085717"/>
              <a:ext cx="20489" cy="300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6" name="Line 81"/>
            <p:cNvSpPr>
              <a:spLocks noChangeShapeType="1"/>
            </p:cNvSpPr>
            <p:nvPr/>
          </p:nvSpPr>
          <p:spPr bwMode="auto">
            <a:xfrm rot="5400000" flipH="1">
              <a:off x="2134888" y="1051882"/>
              <a:ext cx="7317" cy="553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7" name="Line 82"/>
            <p:cNvSpPr>
              <a:spLocks noChangeShapeType="1"/>
            </p:cNvSpPr>
            <p:nvPr/>
          </p:nvSpPr>
          <p:spPr bwMode="auto">
            <a:xfrm rot="5400000" flipH="1">
              <a:off x="1993775" y="958758"/>
              <a:ext cx="13659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8" name="Line 83"/>
            <p:cNvSpPr>
              <a:spLocks noChangeShapeType="1"/>
            </p:cNvSpPr>
            <p:nvPr/>
          </p:nvSpPr>
          <p:spPr bwMode="auto">
            <a:xfrm rot="5400000" flipH="1">
              <a:off x="1776746" y="948649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59" name="Line 84"/>
            <p:cNvSpPr>
              <a:spLocks noChangeShapeType="1"/>
            </p:cNvSpPr>
            <p:nvPr/>
          </p:nvSpPr>
          <p:spPr bwMode="auto">
            <a:xfrm rot="5400000" flipH="1">
              <a:off x="1629967" y="995837"/>
              <a:ext cx="24392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60" name="Line 86"/>
            <p:cNvSpPr>
              <a:spLocks noChangeShapeType="1"/>
            </p:cNvSpPr>
            <p:nvPr/>
          </p:nvSpPr>
          <p:spPr bwMode="auto">
            <a:xfrm rot="16200000">
              <a:off x="1629968" y="971445"/>
              <a:ext cx="24391" cy="751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61" name="Line 87"/>
            <p:cNvSpPr>
              <a:spLocks noChangeShapeType="1"/>
            </p:cNvSpPr>
            <p:nvPr/>
          </p:nvSpPr>
          <p:spPr bwMode="auto">
            <a:xfrm rot="16200000">
              <a:off x="1776746" y="883280"/>
              <a:ext cx="16586" cy="2105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62" name="Line 88"/>
            <p:cNvSpPr>
              <a:spLocks noChangeShapeType="1"/>
            </p:cNvSpPr>
            <p:nvPr/>
          </p:nvSpPr>
          <p:spPr bwMode="auto">
            <a:xfrm rot="16200000">
              <a:off x="1980604" y="849972"/>
              <a:ext cx="40002" cy="22057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1363" name="Group 1362"/>
            <p:cNvGrpSpPr/>
            <p:nvPr/>
          </p:nvGrpSpPr>
          <p:grpSpPr>
            <a:xfrm>
              <a:off x="1676400" y="593903"/>
              <a:ext cx="434495" cy="356115"/>
              <a:chOff x="1529367" y="593903"/>
              <a:chExt cx="762001" cy="356115"/>
            </a:xfrm>
          </p:grpSpPr>
          <p:sp>
            <p:nvSpPr>
              <p:cNvPr id="1365" name="Line 90"/>
              <p:cNvSpPr>
                <a:spLocks noChangeShapeType="1"/>
              </p:cNvSpPr>
              <p:nvPr/>
            </p:nvSpPr>
            <p:spPr bwMode="auto">
              <a:xfrm rot="16200000">
                <a:off x="2266572" y="925222"/>
                <a:ext cx="19513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66" name="Line 91"/>
              <p:cNvSpPr>
                <a:spLocks noChangeShapeType="1"/>
              </p:cNvSpPr>
              <p:nvPr/>
            </p:nvSpPr>
            <p:spPr bwMode="auto">
              <a:xfrm rot="5400000" flipH="1">
                <a:off x="2178286" y="847502"/>
                <a:ext cx="15611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67" name="Line 92"/>
              <p:cNvSpPr>
                <a:spLocks noChangeShapeType="1"/>
              </p:cNvSpPr>
              <p:nvPr/>
            </p:nvSpPr>
            <p:spPr bwMode="auto">
              <a:xfrm rot="5400000" flipH="1">
                <a:off x="1993287" y="797287"/>
                <a:ext cx="14635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68" name="Line 93"/>
              <p:cNvSpPr>
                <a:spLocks noChangeShapeType="1"/>
              </p:cNvSpPr>
              <p:nvPr/>
            </p:nvSpPr>
            <p:spPr bwMode="auto">
              <a:xfrm rot="5400000" flipH="1">
                <a:off x="1778209" y="788153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69" name="Line 94"/>
              <p:cNvSpPr>
                <a:spLocks noChangeShapeType="1"/>
              </p:cNvSpPr>
              <p:nvPr/>
            </p:nvSpPr>
            <p:spPr bwMode="auto">
              <a:xfrm rot="5400000" flipH="1">
                <a:off x="1596272" y="803109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70" name="Line 95"/>
              <p:cNvSpPr>
                <a:spLocks noChangeShapeType="1"/>
              </p:cNvSpPr>
              <p:nvPr/>
            </p:nvSpPr>
            <p:spPr bwMode="auto">
              <a:xfrm rot="16200000">
                <a:off x="1530126" y="850719"/>
                <a:ext cx="18537" cy="200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71" name="Line 96"/>
              <p:cNvSpPr>
                <a:spLocks noChangeShapeType="1"/>
              </p:cNvSpPr>
              <p:nvPr/>
            </p:nvSpPr>
            <p:spPr bwMode="auto">
              <a:xfrm rot="16200000">
                <a:off x="1596272" y="767986"/>
                <a:ext cx="16586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72" name="Line 97"/>
              <p:cNvSpPr>
                <a:spLocks noChangeShapeType="1"/>
              </p:cNvSpPr>
              <p:nvPr/>
            </p:nvSpPr>
            <p:spPr bwMode="auto">
              <a:xfrm rot="16200000">
                <a:off x="1778209" y="722784"/>
                <a:ext cx="13659" cy="2105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73" name="Line 98"/>
              <p:cNvSpPr>
                <a:spLocks noChangeShapeType="1"/>
              </p:cNvSpPr>
              <p:nvPr/>
            </p:nvSpPr>
            <p:spPr bwMode="auto">
              <a:xfrm rot="16200000">
                <a:off x="1992312" y="702648"/>
                <a:ext cx="16586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74" name="Line 99"/>
              <p:cNvSpPr>
                <a:spLocks noChangeShapeType="1"/>
              </p:cNvSpPr>
              <p:nvPr/>
            </p:nvSpPr>
            <p:spPr bwMode="auto">
              <a:xfrm rot="16200000">
                <a:off x="2178774" y="722130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75" name="Line 100"/>
              <p:cNvSpPr>
                <a:spLocks noChangeShapeType="1"/>
              </p:cNvSpPr>
              <p:nvPr/>
            </p:nvSpPr>
            <p:spPr bwMode="auto">
              <a:xfrm rot="16200000">
                <a:off x="2266084" y="764726"/>
                <a:ext cx="20489" cy="300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76" name="Line 101"/>
              <p:cNvSpPr>
                <a:spLocks noChangeShapeType="1"/>
              </p:cNvSpPr>
              <p:nvPr/>
            </p:nvSpPr>
            <p:spPr bwMode="auto">
              <a:xfrm rot="5400000" flipH="1">
                <a:off x="2178774" y="687006"/>
                <a:ext cx="14635" cy="15039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77" name="Line 102"/>
              <p:cNvSpPr>
                <a:spLocks noChangeShapeType="1"/>
              </p:cNvSpPr>
              <p:nvPr/>
            </p:nvSpPr>
            <p:spPr bwMode="auto">
              <a:xfrm rot="5400000" flipH="1">
                <a:off x="1993775" y="637767"/>
                <a:ext cx="13659" cy="2205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1378" name="Line 103"/>
              <p:cNvSpPr>
                <a:spLocks noChangeShapeType="1"/>
              </p:cNvSpPr>
              <p:nvPr/>
            </p:nvSpPr>
            <p:spPr bwMode="auto">
              <a:xfrm rot="5400000" flipH="1">
                <a:off x="1816652" y="667566"/>
                <a:ext cx="14732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sp>
          <p:nvSpPr>
            <p:cNvPr id="1364" name="Line 114"/>
            <p:cNvSpPr>
              <a:spLocks noChangeShapeType="1"/>
            </p:cNvSpPr>
            <p:nvPr/>
          </p:nvSpPr>
          <p:spPr bwMode="auto">
            <a:xfrm rot="16200000">
              <a:off x="1786626" y="501215"/>
              <a:ext cx="1873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96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9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" grpId="0"/>
      <p:bldP spid="762" grpId="0" animBg="1"/>
      <p:bldP spid="768" grpId="0" animBg="1"/>
      <p:bldP spid="771" grpId="0" animBg="1"/>
      <p:bldP spid="774" grpId="0" animBg="1"/>
      <p:bldP spid="745" grpId="0" animBg="1"/>
      <p:bldP spid="754" grpId="0" animBg="1"/>
      <p:bldP spid="7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CCD Detectors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76201" y="3733800"/>
            <a:ext cx="9525001" cy="1295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76201" y="3619500"/>
            <a:ext cx="9525001" cy="114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Left Arrow Callout 6"/>
          <p:cNvSpPr/>
          <p:nvPr/>
        </p:nvSpPr>
        <p:spPr>
          <a:xfrm rot="5400000">
            <a:off x="495300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Left Arrow Callout 7"/>
          <p:cNvSpPr/>
          <p:nvPr/>
        </p:nvSpPr>
        <p:spPr>
          <a:xfrm rot="5400000">
            <a:off x="1638300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Left Arrow Callout 8"/>
          <p:cNvSpPr/>
          <p:nvPr/>
        </p:nvSpPr>
        <p:spPr>
          <a:xfrm rot="5400000">
            <a:off x="2781299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Left Arrow Callout 9"/>
          <p:cNvSpPr/>
          <p:nvPr/>
        </p:nvSpPr>
        <p:spPr>
          <a:xfrm rot="5400000">
            <a:off x="4000500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Left Arrow Callout 12"/>
          <p:cNvSpPr/>
          <p:nvPr/>
        </p:nvSpPr>
        <p:spPr>
          <a:xfrm rot="5400000">
            <a:off x="7505701" y="2465127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57200" y="3044952"/>
            <a:ext cx="0" cy="2438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62400" y="3048000"/>
            <a:ext cx="0" cy="2438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467600" y="3048000"/>
            <a:ext cx="0" cy="2438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9" name="Cloud 758"/>
          <p:cNvSpPr/>
          <p:nvPr/>
        </p:nvSpPr>
        <p:spPr>
          <a:xfrm>
            <a:off x="1841770" y="3969338"/>
            <a:ext cx="736059" cy="503836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67" name="Left Arrow Callout 766"/>
          <p:cNvSpPr/>
          <p:nvPr/>
        </p:nvSpPr>
        <p:spPr>
          <a:xfrm rot="5400000">
            <a:off x="5143500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70" name="Left Arrow Callout 769"/>
          <p:cNvSpPr/>
          <p:nvPr/>
        </p:nvSpPr>
        <p:spPr>
          <a:xfrm rot="5400000">
            <a:off x="6284223" y="2476500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73" name="Cloud 772"/>
          <p:cNvSpPr/>
          <p:nvPr/>
        </p:nvSpPr>
        <p:spPr>
          <a:xfrm>
            <a:off x="5175504" y="3941064"/>
            <a:ext cx="950976" cy="54864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75" name="Left Arrow Callout 774"/>
          <p:cNvSpPr/>
          <p:nvPr/>
        </p:nvSpPr>
        <p:spPr>
          <a:xfrm rot="5400000">
            <a:off x="-718214" y="2465127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76" name="Left Arrow Callout 775"/>
          <p:cNvSpPr/>
          <p:nvPr/>
        </p:nvSpPr>
        <p:spPr>
          <a:xfrm rot="5400000">
            <a:off x="8648700" y="2465127"/>
            <a:ext cx="1143000" cy="1066800"/>
          </a:xfrm>
          <a:prstGeom prst="leftArrowCallout">
            <a:avLst>
              <a:gd name="adj1" fmla="val 0"/>
              <a:gd name="adj2" fmla="val 8358"/>
              <a:gd name="adj3" fmla="val 88966"/>
              <a:gd name="adj4" fmla="val 649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159" y="5762051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Photoelectrons from each pixel must be shuttled to the readout area to be amplified, converted to a voltage and then a digital number.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38400" y="11430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Three-phase clocking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5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mph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2222E-6 -3.53377E-6 L 0.11805 -0.00323 " pathEditMode="relative" rAng="0" ptsTypes="AA">
                                      <p:cBhvr>
                                        <p:cTn id="15" dur="24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7" dur="900" fill="hold"/>
                                        <p:tgtEl>
                                          <p:spTgt spid="759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75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2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4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4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4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53377E-6 L 0.11805 -0.00323 " pathEditMode="relative" rAng="0" ptsTypes="AA">
                                      <p:cBhvr>
                                        <p:cTn id="30" dur="24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1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2" dur="900" fill="hold"/>
                                        <p:tgtEl>
                                          <p:spTgt spid="77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773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4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24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4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2" dur="2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05 -0.00324 L 0.25 -0.00439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-6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1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5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06 -0.00323 L 0.25712 -0.0034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4" y="-2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0.00439 L 0.375 -0.00439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12 -0.00346 L 0.38212 -0.0034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3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3" grpId="0" animBg="1"/>
      <p:bldP spid="13" grpId="1" animBg="1"/>
      <p:bldP spid="759" grpId="0" animBg="1"/>
      <p:bldP spid="759" grpId="1" animBg="1"/>
      <p:bldP spid="759" grpId="2" animBg="1"/>
      <p:bldP spid="759" grpId="3" animBg="1"/>
      <p:bldP spid="759" grpId="4" animBg="1"/>
      <p:bldP spid="767" grpId="0" animBg="1"/>
      <p:bldP spid="767" grpId="1" animBg="1"/>
      <p:bldP spid="770" grpId="0" animBg="1"/>
      <p:bldP spid="773" grpId="0" animBg="1"/>
      <p:bldP spid="773" grpId="1" animBg="1"/>
      <p:bldP spid="773" grpId="2" animBg="1"/>
      <p:bldP spid="773" grpId="3" animBg="1"/>
      <p:bldP spid="773" grpId="4" animBg="1"/>
      <p:bldP spid="775" grpId="0" animBg="1"/>
      <p:bldP spid="776" grpId="0" animBg="1"/>
      <p:bldP spid="776" grpId="1" animBg="1"/>
      <p:bldP spid="77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Bucket brigade analogy for read 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58636"/>
            <a:ext cx="4010025" cy="479107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838825" y="1828801"/>
            <a:ext cx="2847975" cy="47161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/>
              <a:t>Rain accumulates in buckets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Rows of buckets shifted to readout row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Readout row shifted bucket-by-bucket to measuring device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Unless rain stops, last bucket to be read out will have much more water than the first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551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Transferring photoelectrons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Full frame</a:t>
            </a:r>
          </a:p>
          <a:p>
            <a:pPr lvl="1"/>
            <a:r>
              <a:rPr lang="en-US" sz="2400" dirty="0" smtClean="0"/>
              <a:t>Full area of CCD collects light</a:t>
            </a:r>
          </a:p>
          <a:p>
            <a:pPr lvl="1"/>
            <a:r>
              <a:rPr lang="en-US" sz="2400" dirty="0" smtClean="0"/>
              <a:t>During readout, shutter must block light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" y="3429000"/>
            <a:ext cx="3202545" cy="2133600"/>
            <a:chOff x="4407408" y="1564095"/>
            <a:chExt cx="3202545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sp>
          <p:nvSpPr>
            <p:cNvPr id="5" name="Isosceles Triangle 4"/>
            <p:cNvSpPr/>
            <p:nvPr/>
          </p:nvSpPr>
          <p:spPr>
            <a:xfrm rot="5400000">
              <a:off x="7183233" y="3270975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07408" y="1564095"/>
              <a:ext cx="2775825" cy="2133600"/>
              <a:chOff x="4407408" y="1564095"/>
              <a:chExt cx="2775825" cy="213360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4409553" y="1564095"/>
                <a:ext cx="2773680" cy="1706880"/>
                <a:chOff x="1676400" y="2895600"/>
                <a:chExt cx="1524000" cy="121920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2438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2057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2819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1676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2057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2438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676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819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438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2057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2819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676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2057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2438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1676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2819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4407408" y="3270975"/>
                <a:ext cx="2773680" cy="426720"/>
                <a:chOff x="5638800" y="4343400"/>
                <a:chExt cx="1981200" cy="3048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56388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61341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66294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71247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4537363" y="1661160"/>
              <a:ext cx="2398550" cy="1539240"/>
              <a:chOff x="4537363" y="2082255"/>
              <a:chExt cx="2398550" cy="153924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626282" y="2127975"/>
                <a:ext cx="266699" cy="121920"/>
                <a:chOff x="7772400" y="2560320"/>
                <a:chExt cx="266699" cy="121920"/>
              </a:xfrm>
              <a:solidFill>
                <a:srgbClr val="FFC000"/>
              </a:solidFill>
            </p:grpSpPr>
            <p:sp>
              <p:nvSpPr>
                <p:cNvPr id="47" name="Oval 46"/>
                <p:cNvSpPr/>
                <p:nvPr/>
              </p:nvSpPr>
              <p:spPr>
                <a:xfrm>
                  <a:off x="7772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7924800" y="25755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6626282" y="2501355"/>
                <a:ext cx="304799" cy="274320"/>
                <a:chOff x="8572501" y="2865120"/>
                <a:chExt cx="304799" cy="274320"/>
              </a:xfrm>
              <a:solidFill>
                <a:srgbClr val="FFFF00"/>
              </a:solidFill>
            </p:grpSpPr>
            <p:sp>
              <p:nvSpPr>
                <p:cNvPr id="43" name="Oval 42"/>
                <p:cNvSpPr/>
                <p:nvPr/>
              </p:nvSpPr>
              <p:spPr>
                <a:xfrm>
                  <a:off x="8572501" y="30175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8610601" y="28803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8763001" y="30327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8763000" y="28651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5239442" y="2935695"/>
                <a:ext cx="266699" cy="259080"/>
                <a:chOff x="8572501" y="1524000"/>
                <a:chExt cx="266699" cy="259080"/>
              </a:xfrm>
              <a:solidFill>
                <a:srgbClr val="FFFF00"/>
              </a:solidFill>
            </p:grpSpPr>
            <p:sp>
              <p:nvSpPr>
                <p:cNvPr id="40" name="Oval 39"/>
                <p:cNvSpPr/>
                <p:nvPr/>
              </p:nvSpPr>
              <p:spPr>
                <a:xfrm>
                  <a:off x="8724901" y="15240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8724901" y="1676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8572501" y="16002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4546022" y="2082255"/>
                <a:ext cx="419099" cy="259080"/>
                <a:chOff x="7848600" y="533400"/>
                <a:chExt cx="419099" cy="259080"/>
              </a:xfrm>
              <a:solidFill>
                <a:srgbClr val="00B050"/>
              </a:solidFill>
            </p:grpSpPr>
            <p:sp>
              <p:nvSpPr>
                <p:cNvPr id="35" name="Oval 34"/>
                <p:cNvSpPr/>
                <p:nvPr/>
              </p:nvSpPr>
              <p:spPr>
                <a:xfrm>
                  <a:off x="8001001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8115301" y="655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8153400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7848600" y="6096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7962901" y="6858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4537363" y="3339555"/>
                <a:ext cx="342899" cy="259080"/>
                <a:chOff x="7162800" y="2407920"/>
                <a:chExt cx="342899" cy="25908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 rot="1200000">
                <a:off x="6669214" y="2901446"/>
                <a:ext cx="266699" cy="259080"/>
                <a:chOff x="8572501" y="1524000"/>
                <a:chExt cx="266699" cy="259080"/>
              </a:xfrm>
              <a:solidFill>
                <a:srgbClr val="0070C0"/>
              </a:solidFill>
            </p:grpSpPr>
            <p:sp>
              <p:nvSpPr>
                <p:cNvPr id="27" name="Oval 26"/>
                <p:cNvSpPr/>
                <p:nvPr/>
              </p:nvSpPr>
              <p:spPr>
                <a:xfrm>
                  <a:off x="8724901" y="15240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724901" y="1676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8572501" y="16002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047162" y="3362415"/>
                <a:ext cx="190499" cy="259080"/>
                <a:chOff x="7162800" y="2407920"/>
                <a:chExt cx="190499" cy="259080"/>
              </a:xfrm>
              <a:solidFill>
                <a:srgbClr val="00B050"/>
              </a:solidFill>
            </p:grpSpPr>
            <p:sp>
              <p:nvSpPr>
                <p:cNvPr id="25" name="Oval 24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391842" y="2120355"/>
                <a:ext cx="190499" cy="259080"/>
                <a:chOff x="7162800" y="2407920"/>
                <a:chExt cx="190499" cy="259080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7339042">
                <a:off x="5875712" y="2516595"/>
                <a:ext cx="342899" cy="259080"/>
                <a:chOff x="7162800" y="2407920"/>
                <a:chExt cx="342899" cy="259080"/>
              </a:xfrm>
              <a:solidFill>
                <a:srgbClr val="FF0000"/>
              </a:solidFill>
            </p:grpSpPr>
            <p:sp>
              <p:nvSpPr>
                <p:cNvPr id="18" name="Oval 17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" name="Group 19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  <a:grpFill/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" name="Oval 16"/>
              <p:cNvSpPr/>
              <p:nvPr/>
            </p:nvSpPr>
            <p:spPr>
              <a:xfrm>
                <a:off x="5377987" y="2585175"/>
                <a:ext cx="114299" cy="1066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228600" y="3429000"/>
            <a:ext cx="3200400" cy="2133600"/>
            <a:chOff x="5638800" y="3124200"/>
            <a:chExt cx="2286000" cy="15240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grpSp>
          <p:nvGrpSpPr>
            <p:cNvPr id="72" name="Group 71"/>
            <p:cNvGrpSpPr/>
            <p:nvPr/>
          </p:nvGrpSpPr>
          <p:grpSpPr>
            <a:xfrm>
              <a:off x="5638800" y="3124200"/>
              <a:ext cx="1981200" cy="1219200"/>
              <a:chOff x="1676400" y="2895600"/>
              <a:chExt cx="1524000" cy="12192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438400" y="28956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57400" y="28956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819400" y="28956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28956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057400" y="32004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438400" y="32004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676400" y="32004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819400" y="32004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2438400" y="35052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057400" y="35052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819400" y="35052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676400" y="35052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057400" y="38100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438400" y="38100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676400" y="38100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819400" y="3810000"/>
                <a:ext cx="381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638800" y="4343400"/>
              <a:ext cx="1981200" cy="304800"/>
              <a:chOff x="5638800" y="4343400"/>
              <a:chExt cx="1981200" cy="3048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6388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1341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294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Isosceles Triangle 73"/>
            <p:cNvSpPr/>
            <p:nvPr/>
          </p:nvSpPr>
          <p:spPr>
            <a:xfrm rot="5400000">
              <a:off x="7620000" y="4343400"/>
              <a:ext cx="304800" cy="304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48200" y="3429000"/>
            <a:ext cx="3733800" cy="1539240"/>
            <a:chOff x="4648200" y="3503205"/>
            <a:chExt cx="3733800" cy="1539240"/>
          </a:xfrm>
        </p:grpSpPr>
        <p:sp>
          <p:nvSpPr>
            <p:cNvPr id="95" name="Left Arrow 94"/>
            <p:cNvSpPr/>
            <p:nvPr/>
          </p:nvSpPr>
          <p:spPr>
            <a:xfrm>
              <a:off x="4648200" y="3503205"/>
              <a:ext cx="3733800" cy="1539240"/>
            </a:xfrm>
            <a:prstGeom prst="lef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334000" y="396040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Incoming light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28600" y="3429000"/>
            <a:ext cx="3202545" cy="2133600"/>
            <a:chOff x="302655" y="2971800"/>
            <a:chExt cx="3202545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sp>
          <p:nvSpPr>
            <p:cNvPr id="99" name="Isosceles Triangle 98"/>
            <p:cNvSpPr/>
            <p:nvPr/>
          </p:nvSpPr>
          <p:spPr>
            <a:xfrm rot="5400000">
              <a:off x="3078480" y="4678680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302655" y="2971800"/>
              <a:ext cx="2775825" cy="2133600"/>
              <a:chOff x="4407408" y="1564095"/>
              <a:chExt cx="2775825" cy="213360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4409553" y="1564095"/>
                <a:ext cx="2773680" cy="1706880"/>
                <a:chOff x="1676400" y="2895600"/>
                <a:chExt cx="1524000" cy="1219200"/>
              </a:xfrm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2438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2057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2819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676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057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438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1676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819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438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057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2819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1676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2057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2438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1676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2819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4407408" y="3270975"/>
                <a:ext cx="2773680" cy="426720"/>
                <a:chOff x="5638800" y="4343400"/>
                <a:chExt cx="1981200" cy="304800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56388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61341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66294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71247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432610" y="3489960"/>
              <a:ext cx="2398550" cy="1539240"/>
              <a:chOff x="4537363" y="2082255"/>
              <a:chExt cx="2398550" cy="153924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6626282" y="2127975"/>
                <a:ext cx="266699" cy="121920"/>
                <a:chOff x="7772400" y="2560320"/>
                <a:chExt cx="266699" cy="121920"/>
              </a:xfrm>
              <a:solidFill>
                <a:srgbClr val="FFC000"/>
              </a:solidFill>
            </p:grpSpPr>
            <p:sp>
              <p:nvSpPr>
                <p:cNvPr id="141" name="Oval 140"/>
                <p:cNvSpPr/>
                <p:nvPr/>
              </p:nvSpPr>
              <p:spPr>
                <a:xfrm>
                  <a:off x="7772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7924800" y="25755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6626282" y="2501355"/>
                <a:ext cx="304799" cy="274320"/>
                <a:chOff x="8572501" y="2865120"/>
                <a:chExt cx="304799" cy="274320"/>
              </a:xfrm>
              <a:solidFill>
                <a:srgbClr val="FFFF00"/>
              </a:solidFill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8572501" y="30175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8610601" y="28803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8763001" y="30327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8763000" y="28651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5239442" y="2935695"/>
                <a:ext cx="266699" cy="259080"/>
                <a:chOff x="8572501" y="1524000"/>
                <a:chExt cx="266699" cy="259080"/>
              </a:xfrm>
              <a:solidFill>
                <a:srgbClr val="FFFF00"/>
              </a:solidFill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8724901" y="15240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8724901" y="1676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8572501" y="16002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4546022" y="2082255"/>
                <a:ext cx="419099" cy="259080"/>
                <a:chOff x="7848600" y="533400"/>
                <a:chExt cx="419099" cy="259080"/>
              </a:xfrm>
              <a:solidFill>
                <a:srgbClr val="00B050"/>
              </a:solidFill>
            </p:grpSpPr>
            <p:sp>
              <p:nvSpPr>
                <p:cNvPr id="129" name="Oval 128"/>
                <p:cNvSpPr/>
                <p:nvPr/>
              </p:nvSpPr>
              <p:spPr>
                <a:xfrm>
                  <a:off x="8001001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8115301" y="655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8153400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7848600" y="6096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7962901" y="6858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4537363" y="3339555"/>
                <a:ext cx="342899" cy="259080"/>
                <a:chOff x="7162800" y="2407920"/>
                <a:chExt cx="342899" cy="25908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</p:grpSpPr>
              <p:sp>
                <p:nvSpPr>
                  <p:cNvPr id="127" name="Oval 126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7" name="Group 106"/>
              <p:cNvGrpSpPr/>
              <p:nvPr/>
            </p:nvGrpSpPr>
            <p:grpSpPr>
              <a:xfrm rot="1200000">
                <a:off x="6669214" y="2901446"/>
                <a:ext cx="266699" cy="259080"/>
                <a:chOff x="8572501" y="1524000"/>
                <a:chExt cx="266699" cy="259080"/>
              </a:xfrm>
              <a:solidFill>
                <a:srgbClr val="0070C0"/>
              </a:solidFill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8724901" y="15240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8724901" y="1676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8572501" y="16002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6047162" y="3362415"/>
                <a:ext cx="190499" cy="259080"/>
                <a:chOff x="7162800" y="2407920"/>
                <a:chExt cx="190499" cy="259080"/>
              </a:xfrm>
              <a:solidFill>
                <a:srgbClr val="00B050"/>
              </a:solidFill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/>
              <p:cNvGrpSpPr/>
              <p:nvPr/>
            </p:nvGrpSpPr>
            <p:grpSpPr>
              <a:xfrm>
                <a:off x="5391842" y="2120355"/>
                <a:ext cx="190499" cy="259080"/>
                <a:chOff x="7162800" y="2407920"/>
                <a:chExt cx="190499" cy="259080"/>
              </a:xfrm>
            </p:grpSpPr>
            <p:sp>
              <p:nvSpPr>
                <p:cNvPr id="117" name="Oval 116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7339042">
                <a:off x="5875712" y="2516595"/>
                <a:ext cx="342899" cy="259080"/>
                <a:chOff x="7162800" y="2407920"/>
                <a:chExt cx="342899" cy="259080"/>
              </a:xfrm>
              <a:solidFill>
                <a:srgbClr val="FF0000"/>
              </a:solidFill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4" name="Group 113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  <a:grpFill/>
              </p:grpSpPr>
              <p:sp>
                <p:nvSpPr>
                  <p:cNvPr id="115" name="Oval 114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11" name="Oval 110"/>
              <p:cNvSpPr/>
              <p:nvPr/>
            </p:nvSpPr>
            <p:spPr>
              <a:xfrm>
                <a:off x="5377987" y="2585175"/>
                <a:ext cx="114299" cy="1066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3581400" y="3276600"/>
            <a:ext cx="1066800" cy="2350532"/>
            <a:chOff x="3581400" y="3276600"/>
            <a:chExt cx="1066800" cy="2350532"/>
          </a:xfrm>
        </p:grpSpPr>
        <p:cxnSp>
          <p:nvCxnSpPr>
            <p:cNvPr id="166" name="Straight Connector 165"/>
            <p:cNvCxnSpPr/>
            <p:nvPr/>
          </p:nvCxnSpPr>
          <p:spPr>
            <a:xfrm flipH="1">
              <a:off x="3733800" y="3276600"/>
              <a:ext cx="2146" cy="200406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3581400" y="525780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Shutter</a:t>
              </a:r>
              <a:endParaRPr lang="en-US" dirty="0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228600" y="3429000"/>
            <a:ext cx="3200400" cy="2133600"/>
            <a:chOff x="304800" y="304800"/>
            <a:chExt cx="3200400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grpSp>
          <p:nvGrpSpPr>
            <p:cNvPr id="172" name="Group 171"/>
            <p:cNvGrpSpPr/>
            <p:nvPr/>
          </p:nvGrpSpPr>
          <p:grpSpPr>
            <a:xfrm>
              <a:off x="304800" y="304800"/>
              <a:ext cx="3200400" cy="2133600"/>
              <a:chOff x="5638800" y="3124200"/>
              <a:chExt cx="2286000" cy="1524000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38800" y="3124200"/>
                <a:ext cx="1981200" cy="1219200"/>
                <a:chOff x="1676400" y="2895600"/>
                <a:chExt cx="1524000" cy="1219200"/>
              </a:xfrm>
            </p:grpSpPr>
            <p:sp>
              <p:nvSpPr>
                <p:cNvPr id="221" name="Rectangle 220"/>
                <p:cNvSpPr/>
                <p:nvPr/>
              </p:nvSpPr>
              <p:spPr>
                <a:xfrm>
                  <a:off x="2438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2057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2819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1676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2057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2438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1676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2819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2438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2057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2819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1676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2057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2438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1676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2819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>
                <a:off x="5638800" y="4343400"/>
                <a:ext cx="1981200" cy="304800"/>
                <a:chOff x="5638800" y="4343400"/>
                <a:chExt cx="1981200" cy="304800"/>
              </a:xfrm>
            </p:grpSpPr>
            <p:sp>
              <p:nvSpPr>
                <p:cNvPr id="217" name="Rectangle 216"/>
                <p:cNvSpPr/>
                <p:nvPr/>
              </p:nvSpPr>
              <p:spPr>
                <a:xfrm>
                  <a:off x="56388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61341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66294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71247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Isosceles Triangle 215"/>
              <p:cNvSpPr/>
              <p:nvPr/>
            </p:nvSpPr>
            <p:spPr>
              <a:xfrm rot="5400000">
                <a:off x="7620000" y="4343400"/>
                <a:ext cx="304800" cy="3048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2541962" y="868680"/>
              <a:ext cx="266699" cy="121920"/>
              <a:chOff x="7772400" y="2560320"/>
              <a:chExt cx="266699" cy="121920"/>
            </a:xfrm>
            <a:solidFill>
              <a:srgbClr val="FFC000"/>
            </a:solidFill>
          </p:grpSpPr>
          <p:sp>
            <p:nvSpPr>
              <p:cNvPr id="212" name="Oval 211"/>
              <p:cNvSpPr/>
              <p:nvPr/>
            </p:nvSpPr>
            <p:spPr>
              <a:xfrm>
                <a:off x="7772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7924800" y="25755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/>
            <p:cNvGrpSpPr/>
            <p:nvPr/>
          </p:nvGrpSpPr>
          <p:grpSpPr>
            <a:xfrm>
              <a:off x="2541962" y="1242060"/>
              <a:ext cx="304799" cy="274320"/>
              <a:chOff x="8572501" y="2865120"/>
              <a:chExt cx="304799" cy="274320"/>
            </a:xfrm>
            <a:solidFill>
              <a:srgbClr val="FFFF00"/>
            </a:solidFill>
          </p:grpSpPr>
          <p:sp>
            <p:nvSpPr>
              <p:cNvPr id="208" name="Oval 207"/>
              <p:cNvSpPr/>
              <p:nvPr/>
            </p:nvSpPr>
            <p:spPr>
              <a:xfrm>
                <a:off x="8572501" y="30175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8610601" y="28803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763001" y="30327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8763000" y="28651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1155122" y="1676400"/>
              <a:ext cx="266699" cy="259080"/>
              <a:chOff x="8572501" y="1524000"/>
              <a:chExt cx="266699" cy="259080"/>
            </a:xfrm>
            <a:solidFill>
              <a:srgbClr val="FFFF00"/>
            </a:solidFill>
          </p:grpSpPr>
          <p:sp>
            <p:nvSpPr>
              <p:cNvPr id="205" name="Oval 204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461702" y="822960"/>
              <a:ext cx="419099" cy="259080"/>
              <a:chOff x="7848600" y="533400"/>
              <a:chExt cx="419099" cy="259080"/>
            </a:xfrm>
            <a:solidFill>
              <a:srgbClr val="00B050"/>
            </a:solidFill>
          </p:grpSpPr>
          <p:sp>
            <p:nvSpPr>
              <p:cNvPr id="200" name="Oval 199"/>
              <p:cNvSpPr/>
              <p:nvPr/>
            </p:nvSpPr>
            <p:spPr>
              <a:xfrm>
                <a:off x="8001001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8115301" y="655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153400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7848600" y="6096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962901" y="6858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143000" y="2080260"/>
              <a:ext cx="342899" cy="259080"/>
              <a:chOff x="7162800" y="2407920"/>
              <a:chExt cx="342899" cy="259080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</p:grpSpPr>
            <p:sp>
              <p:nvSpPr>
                <p:cNvPr id="198" name="Oval 197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 rot="1200000">
              <a:off x="2584894" y="1642151"/>
              <a:ext cx="266699" cy="259080"/>
              <a:chOff x="8572501" y="1524000"/>
              <a:chExt cx="266699" cy="259080"/>
            </a:xfrm>
            <a:solidFill>
              <a:srgbClr val="0070C0"/>
            </a:solidFill>
          </p:grpSpPr>
          <p:sp>
            <p:nvSpPr>
              <p:cNvPr id="192" name="Oval 191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2652799" y="2103120"/>
              <a:ext cx="190499" cy="259080"/>
              <a:chOff x="7162800" y="2407920"/>
              <a:chExt cx="190499" cy="259080"/>
            </a:xfrm>
            <a:solidFill>
              <a:srgbClr val="00B050"/>
            </a:solidFill>
          </p:grpSpPr>
          <p:sp>
            <p:nvSpPr>
              <p:cNvPr id="190" name="Oval 189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1307522" y="861060"/>
              <a:ext cx="190499" cy="259080"/>
              <a:chOff x="7162800" y="2407920"/>
              <a:chExt cx="190499" cy="25908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 rot="7339042">
              <a:off x="1791392" y="1257300"/>
              <a:ext cx="342899" cy="259080"/>
              <a:chOff x="7162800" y="2407920"/>
              <a:chExt cx="342899" cy="259080"/>
            </a:xfrm>
            <a:solidFill>
              <a:srgbClr val="FF0000"/>
            </a:solidFill>
          </p:grpSpPr>
          <p:sp>
            <p:nvSpPr>
              <p:cNvPr id="183" name="Oval 182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  <a:grpFill/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82" name="Oval 181"/>
            <p:cNvSpPr/>
            <p:nvPr/>
          </p:nvSpPr>
          <p:spPr>
            <a:xfrm>
              <a:off x="1293667" y="1325880"/>
              <a:ext cx="114299" cy="1066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28600" y="3429000"/>
            <a:ext cx="3200400" cy="2133600"/>
            <a:chOff x="304800" y="2895600"/>
            <a:chExt cx="3200400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grpSp>
          <p:nvGrpSpPr>
            <p:cNvPr id="238" name="Group 237"/>
            <p:cNvGrpSpPr/>
            <p:nvPr/>
          </p:nvGrpSpPr>
          <p:grpSpPr>
            <a:xfrm>
              <a:off x="304800" y="2895600"/>
              <a:ext cx="3200400" cy="2133600"/>
              <a:chOff x="5638800" y="3124200"/>
              <a:chExt cx="2286000" cy="1524000"/>
            </a:xfrm>
          </p:grpSpPr>
          <p:grpSp>
            <p:nvGrpSpPr>
              <p:cNvPr id="277" name="Group 276"/>
              <p:cNvGrpSpPr/>
              <p:nvPr/>
            </p:nvGrpSpPr>
            <p:grpSpPr>
              <a:xfrm>
                <a:off x="5638800" y="3124200"/>
                <a:ext cx="1981200" cy="1219200"/>
                <a:chOff x="1676400" y="2895600"/>
                <a:chExt cx="1524000" cy="12192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2438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2057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2819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1676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2057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2438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676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2819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438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057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2819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1676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2057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2438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1676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2819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8" name="Group 277"/>
              <p:cNvGrpSpPr/>
              <p:nvPr/>
            </p:nvGrpSpPr>
            <p:grpSpPr>
              <a:xfrm>
                <a:off x="5638800" y="4343400"/>
                <a:ext cx="1981200" cy="304800"/>
                <a:chOff x="5638800" y="4343400"/>
                <a:chExt cx="1981200" cy="304800"/>
              </a:xfrm>
            </p:grpSpPr>
            <p:sp>
              <p:nvSpPr>
                <p:cNvPr id="280" name="Rectangle 279"/>
                <p:cNvSpPr/>
                <p:nvPr/>
              </p:nvSpPr>
              <p:spPr>
                <a:xfrm>
                  <a:off x="56388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61341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66294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71247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9" name="Isosceles Triangle 278"/>
              <p:cNvSpPr/>
              <p:nvPr/>
            </p:nvSpPr>
            <p:spPr>
              <a:xfrm rot="5400000">
                <a:off x="7620000" y="4343400"/>
                <a:ext cx="304800" cy="3048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2541962" y="3459480"/>
              <a:ext cx="266699" cy="121920"/>
              <a:chOff x="7772400" y="2560320"/>
              <a:chExt cx="266699" cy="121920"/>
            </a:xfrm>
            <a:solidFill>
              <a:srgbClr val="FFC000"/>
            </a:solidFill>
          </p:grpSpPr>
          <p:sp>
            <p:nvSpPr>
              <p:cNvPr id="275" name="Oval 274"/>
              <p:cNvSpPr/>
              <p:nvPr/>
            </p:nvSpPr>
            <p:spPr>
              <a:xfrm>
                <a:off x="7772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7924800" y="25755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/>
            <p:cNvGrpSpPr/>
            <p:nvPr/>
          </p:nvGrpSpPr>
          <p:grpSpPr>
            <a:xfrm>
              <a:off x="2541962" y="3832860"/>
              <a:ext cx="304799" cy="274320"/>
              <a:chOff x="8572501" y="2865120"/>
              <a:chExt cx="304799" cy="274320"/>
            </a:xfrm>
            <a:solidFill>
              <a:srgbClr val="FFFF00"/>
            </a:solidFill>
          </p:grpSpPr>
          <p:sp>
            <p:nvSpPr>
              <p:cNvPr id="271" name="Oval 270"/>
              <p:cNvSpPr/>
              <p:nvPr/>
            </p:nvSpPr>
            <p:spPr>
              <a:xfrm>
                <a:off x="8572501" y="30175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/>
              <p:cNvSpPr/>
              <p:nvPr/>
            </p:nvSpPr>
            <p:spPr>
              <a:xfrm>
                <a:off x="8610601" y="28803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8763001" y="30327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8763000" y="28651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1155122" y="4267200"/>
              <a:ext cx="266699" cy="259080"/>
              <a:chOff x="8572501" y="1524000"/>
              <a:chExt cx="266699" cy="259080"/>
            </a:xfrm>
            <a:solidFill>
              <a:srgbClr val="FFFF00"/>
            </a:solidFill>
          </p:grpSpPr>
          <p:sp>
            <p:nvSpPr>
              <p:cNvPr id="268" name="Oval 267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461702" y="3413760"/>
              <a:ext cx="419099" cy="259080"/>
              <a:chOff x="7848600" y="533400"/>
              <a:chExt cx="419099" cy="259080"/>
            </a:xfrm>
            <a:solidFill>
              <a:srgbClr val="00B050"/>
            </a:solidFill>
          </p:grpSpPr>
          <p:sp>
            <p:nvSpPr>
              <p:cNvPr id="263" name="Oval 262"/>
              <p:cNvSpPr/>
              <p:nvPr/>
            </p:nvSpPr>
            <p:spPr>
              <a:xfrm>
                <a:off x="8001001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115301" y="655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153400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/>
              <p:cNvSpPr/>
              <p:nvPr/>
            </p:nvSpPr>
            <p:spPr>
              <a:xfrm>
                <a:off x="7848600" y="6096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/>
              <p:cNvSpPr/>
              <p:nvPr/>
            </p:nvSpPr>
            <p:spPr>
              <a:xfrm>
                <a:off x="7962901" y="6858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1804902" y="4671060"/>
              <a:ext cx="342899" cy="259080"/>
              <a:chOff x="7162800" y="2407920"/>
              <a:chExt cx="342899" cy="259080"/>
            </a:xfrm>
          </p:grpSpPr>
          <p:sp>
            <p:nvSpPr>
              <p:cNvPr id="258" name="Oval 257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259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4" name="Group 243"/>
            <p:cNvGrpSpPr/>
            <p:nvPr/>
          </p:nvGrpSpPr>
          <p:grpSpPr>
            <a:xfrm rot="1200000">
              <a:off x="2584894" y="4232951"/>
              <a:ext cx="266699" cy="259080"/>
              <a:chOff x="8572501" y="1524000"/>
              <a:chExt cx="266699" cy="259080"/>
            </a:xfrm>
            <a:solidFill>
              <a:srgbClr val="0070C0"/>
            </a:solidFill>
          </p:grpSpPr>
          <p:sp>
            <p:nvSpPr>
              <p:cNvPr id="255" name="Oval 254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>
              <a:off x="1307522" y="3451860"/>
              <a:ext cx="190499" cy="259080"/>
              <a:chOff x="7162800" y="2407920"/>
              <a:chExt cx="190499" cy="259080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 rot="7339042">
              <a:off x="1791392" y="3848100"/>
              <a:ext cx="342899" cy="259080"/>
              <a:chOff x="7162800" y="2407920"/>
              <a:chExt cx="342899" cy="259080"/>
            </a:xfrm>
            <a:solidFill>
              <a:srgbClr val="FF0000"/>
            </a:solidFill>
          </p:grpSpPr>
          <p:sp>
            <p:nvSpPr>
              <p:cNvPr id="248" name="Oval 247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  <a:grpFill/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7" name="Oval 246"/>
            <p:cNvSpPr/>
            <p:nvPr/>
          </p:nvSpPr>
          <p:spPr>
            <a:xfrm>
              <a:off x="1293667" y="3916680"/>
              <a:ext cx="114299" cy="1066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228600" y="3429000"/>
            <a:ext cx="3200400" cy="2133600"/>
            <a:chOff x="4419600" y="358140"/>
            <a:chExt cx="3200400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grpSp>
          <p:nvGrpSpPr>
            <p:cNvPr id="301" name="Group 300"/>
            <p:cNvGrpSpPr/>
            <p:nvPr/>
          </p:nvGrpSpPr>
          <p:grpSpPr>
            <a:xfrm>
              <a:off x="4419600" y="358140"/>
              <a:ext cx="3200400" cy="2133600"/>
              <a:chOff x="5638800" y="3124200"/>
              <a:chExt cx="2286000" cy="1524000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5638800" y="3124200"/>
                <a:ext cx="1981200" cy="1219200"/>
                <a:chOff x="1676400" y="2895600"/>
                <a:chExt cx="1524000" cy="1219200"/>
              </a:xfrm>
            </p:grpSpPr>
            <p:sp>
              <p:nvSpPr>
                <p:cNvPr id="347" name="Rectangle 346"/>
                <p:cNvSpPr/>
                <p:nvPr/>
              </p:nvSpPr>
              <p:spPr>
                <a:xfrm>
                  <a:off x="2438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2057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2819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1676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2057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2438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1676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2819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2438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2057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2819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1676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2057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Rectangle 359"/>
                <p:cNvSpPr/>
                <p:nvPr/>
              </p:nvSpPr>
              <p:spPr>
                <a:xfrm>
                  <a:off x="2438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1676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2819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5638800" y="4343400"/>
                <a:ext cx="1981200" cy="304800"/>
                <a:chOff x="5638800" y="4343400"/>
                <a:chExt cx="1981200" cy="304800"/>
              </a:xfrm>
            </p:grpSpPr>
            <p:sp>
              <p:nvSpPr>
                <p:cNvPr id="343" name="Rectangle 342"/>
                <p:cNvSpPr/>
                <p:nvPr/>
              </p:nvSpPr>
              <p:spPr>
                <a:xfrm>
                  <a:off x="56388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61341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66294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71247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2" name="Isosceles Triangle 341"/>
              <p:cNvSpPr/>
              <p:nvPr/>
            </p:nvSpPr>
            <p:spPr>
              <a:xfrm rot="5400000">
                <a:off x="7620000" y="4343400"/>
                <a:ext cx="304800" cy="3048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2" name="Group 301"/>
            <p:cNvGrpSpPr/>
            <p:nvPr/>
          </p:nvGrpSpPr>
          <p:grpSpPr>
            <a:xfrm>
              <a:off x="6656762" y="922020"/>
              <a:ext cx="266699" cy="121920"/>
              <a:chOff x="7772400" y="2560320"/>
              <a:chExt cx="266699" cy="121920"/>
            </a:xfrm>
            <a:solidFill>
              <a:srgbClr val="FFC000"/>
            </a:solidFill>
          </p:grpSpPr>
          <p:sp>
            <p:nvSpPr>
              <p:cNvPr id="338" name="Oval 337"/>
              <p:cNvSpPr/>
              <p:nvPr/>
            </p:nvSpPr>
            <p:spPr>
              <a:xfrm>
                <a:off x="7772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Oval 338"/>
              <p:cNvSpPr/>
              <p:nvPr/>
            </p:nvSpPr>
            <p:spPr>
              <a:xfrm>
                <a:off x="7924800" y="25755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3" name="Group 302"/>
            <p:cNvGrpSpPr/>
            <p:nvPr/>
          </p:nvGrpSpPr>
          <p:grpSpPr>
            <a:xfrm>
              <a:off x="6656762" y="1295400"/>
              <a:ext cx="304799" cy="274320"/>
              <a:chOff x="8572501" y="2865120"/>
              <a:chExt cx="304799" cy="274320"/>
            </a:xfrm>
            <a:solidFill>
              <a:srgbClr val="FFFF00"/>
            </a:solidFill>
          </p:grpSpPr>
          <p:sp>
            <p:nvSpPr>
              <p:cNvPr id="334" name="Oval 333"/>
              <p:cNvSpPr/>
              <p:nvPr/>
            </p:nvSpPr>
            <p:spPr>
              <a:xfrm>
                <a:off x="8572501" y="30175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8610601" y="28803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763001" y="30327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8763000" y="28651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/>
            <p:cNvGrpSpPr/>
            <p:nvPr/>
          </p:nvGrpSpPr>
          <p:grpSpPr>
            <a:xfrm>
              <a:off x="5269922" y="1729740"/>
              <a:ext cx="266699" cy="259080"/>
              <a:chOff x="8572501" y="1524000"/>
              <a:chExt cx="266699" cy="259080"/>
            </a:xfrm>
            <a:solidFill>
              <a:srgbClr val="FFFF00"/>
            </a:solidFill>
          </p:grpSpPr>
          <p:sp>
            <p:nvSpPr>
              <p:cNvPr id="331" name="Oval 330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Oval 332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5" name="Group 304"/>
            <p:cNvGrpSpPr/>
            <p:nvPr/>
          </p:nvGrpSpPr>
          <p:grpSpPr>
            <a:xfrm>
              <a:off x="4576502" y="876300"/>
              <a:ext cx="419099" cy="259080"/>
              <a:chOff x="7848600" y="533400"/>
              <a:chExt cx="419099" cy="259080"/>
            </a:xfrm>
            <a:solidFill>
              <a:srgbClr val="00B050"/>
            </a:solidFill>
          </p:grpSpPr>
          <p:sp>
            <p:nvSpPr>
              <p:cNvPr id="326" name="Oval 325"/>
              <p:cNvSpPr/>
              <p:nvPr/>
            </p:nvSpPr>
            <p:spPr>
              <a:xfrm>
                <a:off x="8001001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/>
              <p:cNvSpPr/>
              <p:nvPr/>
            </p:nvSpPr>
            <p:spPr>
              <a:xfrm>
                <a:off x="8115301" y="655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153400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/>
              <p:cNvSpPr/>
              <p:nvPr/>
            </p:nvSpPr>
            <p:spPr>
              <a:xfrm>
                <a:off x="7848600" y="6096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7962901" y="6858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/>
            <p:cNvGrpSpPr/>
            <p:nvPr/>
          </p:nvGrpSpPr>
          <p:grpSpPr>
            <a:xfrm>
              <a:off x="6667501" y="2133600"/>
              <a:ext cx="342899" cy="259080"/>
              <a:chOff x="7162800" y="2407920"/>
              <a:chExt cx="342899" cy="259080"/>
            </a:xfrm>
            <a:solidFill>
              <a:srgbClr val="7030A0"/>
            </a:solidFill>
          </p:grpSpPr>
          <p:sp>
            <p:nvSpPr>
              <p:cNvPr id="321" name="Oval 320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3" name="Group 322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  <a:grpFill/>
            </p:grpSpPr>
            <p:sp>
              <p:nvSpPr>
                <p:cNvPr id="324" name="Oval 323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7" name="Group 306"/>
            <p:cNvGrpSpPr/>
            <p:nvPr/>
          </p:nvGrpSpPr>
          <p:grpSpPr>
            <a:xfrm rot="1200000">
              <a:off x="6699694" y="1695491"/>
              <a:ext cx="266699" cy="259080"/>
              <a:chOff x="8572501" y="1524000"/>
              <a:chExt cx="266699" cy="259080"/>
            </a:xfrm>
            <a:solidFill>
              <a:srgbClr val="0070C0"/>
            </a:solidFill>
          </p:grpSpPr>
          <p:sp>
            <p:nvSpPr>
              <p:cNvPr id="318" name="Oval 317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5422322" y="914400"/>
              <a:ext cx="190499" cy="259080"/>
              <a:chOff x="7162800" y="2407920"/>
              <a:chExt cx="190499" cy="259080"/>
            </a:xfrm>
          </p:grpSpPr>
          <p:sp>
            <p:nvSpPr>
              <p:cNvPr id="316" name="Oval 315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 rot="7339042">
              <a:off x="5906192" y="1310640"/>
              <a:ext cx="342899" cy="259080"/>
              <a:chOff x="7162800" y="2407920"/>
              <a:chExt cx="342899" cy="259080"/>
            </a:xfrm>
            <a:solidFill>
              <a:srgbClr val="FF0000"/>
            </a:solidFill>
          </p:grpSpPr>
          <p:sp>
            <p:nvSpPr>
              <p:cNvPr id="311" name="Oval 310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  <a:grpFill/>
            </p:grpSpPr>
            <p:sp>
              <p:nvSpPr>
                <p:cNvPr id="314" name="Oval 313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Oval 314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0" name="Oval 309"/>
            <p:cNvSpPr/>
            <p:nvPr/>
          </p:nvSpPr>
          <p:spPr>
            <a:xfrm>
              <a:off x="5408467" y="1379220"/>
              <a:ext cx="114299" cy="1066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228600" y="3429000"/>
            <a:ext cx="3200400" cy="2133600"/>
            <a:chOff x="304800" y="304800"/>
            <a:chExt cx="3200400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grpSp>
          <p:nvGrpSpPr>
            <p:cNvPr id="388" name="Group 387"/>
            <p:cNvGrpSpPr/>
            <p:nvPr/>
          </p:nvGrpSpPr>
          <p:grpSpPr>
            <a:xfrm>
              <a:off x="304800" y="304800"/>
              <a:ext cx="3200400" cy="2133600"/>
              <a:chOff x="5638800" y="3124200"/>
              <a:chExt cx="2286000" cy="1524000"/>
            </a:xfrm>
          </p:grpSpPr>
          <p:grpSp>
            <p:nvGrpSpPr>
              <p:cNvPr id="421" name="Group 420"/>
              <p:cNvGrpSpPr/>
              <p:nvPr/>
            </p:nvGrpSpPr>
            <p:grpSpPr>
              <a:xfrm>
                <a:off x="5638800" y="3124200"/>
                <a:ext cx="1981200" cy="1219200"/>
                <a:chOff x="1676400" y="2895600"/>
                <a:chExt cx="1524000" cy="1219200"/>
              </a:xfrm>
            </p:grpSpPr>
            <p:sp>
              <p:nvSpPr>
                <p:cNvPr id="428" name="Rectangle 427"/>
                <p:cNvSpPr/>
                <p:nvPr/>
              </p:nvSpPr>
              <p:spPr>
                <a:xfrm>
                  <a:off x="2438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2057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2819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1676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2057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2438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1676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2819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2438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2057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2819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1676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2057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2438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1676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819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2" name="Group 421"/>
              <p:cNvGrpSpPr/>
              <p:nvPr/>
            </p:nvGrpSpPr>
            <p:grpSpPr>
              <a:xfrm>
                <a:off x="5638800" y="4343400"/>
                <a:ext cx="1981200" cy="304800"/>
                <a:chOff x="5638800" y="4343400"/>
                <a:chExt cx="1981200" cy="304800"/>
              </a:xfrm>
            </p:grpSpPr>
            <p:sp>
              <p:nvSpPr>
                <p:cNvPr id="424" name="Rectangle 423"/>
                <p:cNvSpPr/>
                <p:nvPr/>
              </p:nvSpPr>
              <p:spPr>
                <a:xfrm>
                  <a:off x="56388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61341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66294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71247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3" name="Isosceles Triangle 422"/>
              <p:cNvSpPr/>
              <p:nvPr/>
            </p:nvSpPr>
            <p:spPr>
              <a:xfrm rot="5400000">
                <a:off x="7620000" y="4343400"/>
                <a:ext cx="304800" cy="3048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541962" y="1291853"/>
              <a:ext cx="266699" cy="121920"/>
              <a:chOff x="7772400" y="2560320"/>
              <a:chExt cx="266699" cy="121920"/>
            </a:xfrm>
            <a:solidFill>
              <a:srgbClr val="FFC000"/>
            </a:solidFill>
          </p:grpSpPr>
          <p:sp>
            <p:nvSpPr>
              <p:cNvPr id="419" name="Oval 418"/>
              <p:cNvSpPr/>
              <p:nvPr/>
            </p:nvSpPr>
            <p:spPr>
              <a:xfrm>
                <a:off x="7772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7924800" y="25755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2541962" y="1665233"/>
              <a:ext cx="304799" cy="274320"/>
              <a:chOff x="8572501" y="2865120"/>
              <a:chExt cx="304799" cy="274320"/>
            </a:xfrm>
            <a:solidFill>
              <a:srgbClr val="FFFF00"/>
            </a:solidFill>
          </p:grpSpPr>
          <p:sp>
            <p:nvSpPr>
              <p:cNvPr id="415" name="Oval 414"/>
              <p:cNvSpPr/>
              <p:nvPr/>
            </p:nvSpPr>
            <p:spPr>
              <a:xfrm>
                <a:off x="8572501" y="30175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610601" y="28803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/>
              <p:cNvSpPr/>
              <p:nvPr/>
            </p:nvSpPr>
            <p:spPr>
              <a:xfrm>
                <a:off x="8763001" y="30327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763000" y="28651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1155122" y="2099573"/>
              <a:ext cx="266699" cy="259080"/>
              <a:chOff x="8572501" y="1524000"/>
              <a:chExt cx="266699" cy="259080"/>
            </a:xfrm>
            <a:solidFill>
              <a:srgbClr val="FFFF00"/>
            </a:solidFill>
          </p:grpSpPr>
          <p:sp>
            <p:nvSpPr>
              <p:cNvPr id="412" name="Oval 411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61702" y="1246133"/>
              <a:ext cx="419099" cy="259080"/>
              <a:chOff x="7848600" y="533400"/>
              <a:chExt cx="419099" cy="259080"/>
            </a:xfrm>
            <a:solidFill>
              <a:srgbClr val="00B050"/>
            </a:solidFill>
          </p:grpSpPr>
          <p:sp>
            <p:nvSpPr>
              <p:cNvPr id="407" name="Oval 406"/>
              <p:cNvSpPr/>
              <p:nvPr/>
            </p:nvSpPr>
            <p:spPr>
              <a:xfrm>
                <a:off x="8001001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115301" y="655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/>
              <p:cNvSpPr/>
              <p:nvPr/>
            </p:nvSpPr>
            <p:spPr>
              <a:xfrm>
                <a:off x="8153400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7848600" y="6096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/>
              <p:cNvSpPr/>
              <p:nvPr/>
            </p:nvSpPr>
            <p:spPr>
              <a:xfrm>
                <a:off x="7962901" y="6858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 rot="1200000">
              <a:off x="2584894" y="2065324"/>
              <a:ext cx="266699" cy="259080"/>
              <a:chOff x="8572501" y="1524000"/>
              <a:chExt cx="266699" cy="259080"/>
            </a:xfrm>
            <a:solidFill>
              <a:srgbClr val="0070C0"/>
            </a:solidFill>
          </p:grpSpPr>
          <p:sp>
            <p:nvSpPr>
              <p:cNvPr id="404" name="Oval 403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1307522" y="1284233"/>
              <a:ext cx="190499" cy="259080"/>
              <a:chOff x="7162800" y="2407920"/>
              <a:chExt cx="190499" cy="259080"/>
            </a:xfrm>
          </p:grpSpPr>
          <p:sp>
            <p:nvSpPr>
              <p:cNvPr id="402" name="Oval 401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 rot="7339042">
              <a:off x="1791392" y="1680473"/>
              <a:ext cx="342899" cy="259080"/>
              <a:chOff x="7162800" y="2407920"/>
              <a:chExt cx="342899" cy="259080"/>
            </a:xfrm>
            <a:solidFill>
              <a:srgbClr val="FF0000"/>
            </a:solidFill>
          </p:grpSpPr>
          <p:sp>
            <p:nvSpPr>
              <p:cNvPr id="397" name="Oval 396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" name="Group 398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  <a:grpFill/>
            </p:grpSpPr>
            <p:sp>
              <p:nvSpPr>
                <p:cNvPr id="400" name="Oval 399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6" name="Oval 395"/>
            <p:cNvSpPr/>
            <p:nvPr/>
          </p:nvSpPr>
          <p:spPr>
            <a:xfrm>
              <a:off x="1293667" y="1749053"/>
              <a:ext cx="114299" cy="1066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36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Transferring photoelectrons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Full frame</a:t>
            </a:r>
          </a:p>
          <a:p>
            <a:r>
              <a:rPr lang="en-US" sz="3000" dirty="0"/>
              <a:t>Frame transfer</a:t>
            </a:r>
          </a:p>
          <a:p>
            <a:pPr lvl="1"/>
            <a:r>
              <a:rPr lang="en-US" sz="2600" dirty="0"/>
              <a:t>Half of CCD collects light; other half is for storage</a:t>
            </a:r>
          </a:p>
          <a:p>
            <a:pPr lvl="1"/>
            <a:r>
              <a:rPr lang="en-US" sz="2600" dirty="0"/>
              <a:t>After </a:t>
            </a:r>
            <a:r>
              <a:rPr lang="en-US" sz="2600" dirty="0" smtClean="0"/>
              <a:t>exposure, </a:t>
            </a:r>
            <a:r>
              <a:rPr lang="en-US" sz="2600" dirty="0"/>
              <a:t>charge transferred to storage half and read out</a:t>
            </a:r>
          </a:p>
          <a:p>
            <a:endParaRPr lang="en-US" sz="2800" dirty="0" smtClean="0"/>
          </a:p>
        </p:txBody>
      </p:sp>
      <p:grpSp>
        <p:nvGrpSpPr>
          <p:cNvPr id="97" name="Group 96"/>
          <p:cNvGrpSpPr/>
          <p:nvPr/>
        </p:nvGrpSpPr>
        <p:grpSpPr>
          <a:xfrm>
            <a:off x="4648200" y="3429000"/>
            <a:ext cx="3733800" cy="1539240"/>
            <a:chOff x="4648200" y="3503205"/>
            <a:chExt cx="3733800" cy="1539240"/>
          </a:xfrm>
        </p:grpSpPr>
        <p:sp>
          <p:nvSpPr>
            <p:cNvPr id="95" name="Left Arrow 94"/>
            <p:cNvSpPr/>
            <p:nvPr/>
          </p:nvSpPr>
          <p:spPr>
            <a:xfrm>
              <a:off x="4648200" y="3503205"/>
              <a:ext cx="3733800" cy="1539240"/>
            </a:xfrm>
            <a:prstGeom prst="lef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334000" y="396040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Incoming light</a:t>
              </a:r>
              <a:endParaRPr lang="en-US" dirty="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304800" y="3505200"/>
            <a:ext cx="3200400" cy="2133600"/>
            <a:chOff x="304800" y="3505200"/>
            <a:chExt cx="3200400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grpSp>
          <p:nvGrpSpPr>
            <p:cNvPr id="165" name="Group 164"/>
            <p:cNvGrpSpPr/>
            <p:nvPr/>
          </p:nvGrpSpPr>
          <p:grpSpPr>
            <a:xfrm>
              <a:off x="304800" y="3505200"/>
              <a:ext cx="2773680" cy="853440"/>
              <a:chOff x="304800" y="3505200"/>
              <a:chExt cx="2773680" cy="853440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1691640" y="35052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998220" y="35052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2385060" y="35052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304800" y="35052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998220" y="39319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691640" y="39319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04800" y="39319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2385060" y="39319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3" name="Group 452"/>
            <p:cNvGrpSpPr/>
            <p:nvPr/>
          </p:nvGrpSpPr>
          <p:grpSpPr>
            <a:xfrm>
              <a:off x="304800" y="4358640"/>
              <a:ext cx="2773680" cy="853440"/>
              <a:chOff x="304800" y="1158240"/>
              <a:chExt cx="2773680" cy="853440"/>
            </a:xfrm>
            <a:solidFill>
              <a:schemeClr val="accent1">
                <a:alpha val="60000"/>
              </a:schemeClr>
            </a:solidFill>
          </p:grpSpPr>
          <p:sp>
            <p:nvSpPr>
              <p:cNvPr id="485" name="Rectangle 484"/>
              <p:cNvSpPr/>
              <p:nvPr/>
            </p:nvSpPr>
            <p:spPr>
              <a:xfrm>
                <a:off x="169164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99822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238506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30480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99822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169164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238506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4" name="Group 453"/>
            <p:cNvGrpSpPr/>
            <p:nvPr/>
          </p:nvGrpSpPr>
          <p:grpSpPr>
            <a:xfrm>
              <a:off x="304800" y="5212080"/>
              <a:ext cx="2773680" cy="426720"/>
              <a:chOff x="5638800" y="4343400"/>
              <a:chExt cx="1981200" cy="304800"/>
            </a:xfrm>
          </p:grpSpPr>
          <p:sp>
            <p:nvSpPr>
              <p:cNvPr id="481" name="Rectangle 480"/>
              <p:cNvSpPr/>
              <p:nvPr/>
            </p:nvSpPr>
            <p:spPr>
              <a:xfrm>
                <a:off x="56388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61341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66294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5" name="Isosceles Triangle 454"/>
            <p:cNvSpPr/>
            <p:nvPr/>
          </p:nvSpPr>
          <p:spPr>
            <a:xfrm rot="5400000">
              <a:off x="3078480" y="5212080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8" name="Group 517"/>
          <p:cNvGrpSpPr/>
          <p:nvPr/>
        </p:nvGrpSpPr>
        <p:grpSpPr>
          <a:xfrm>
            <a:off x="304800" y="3505200"/>
            <a:ext cx="3200400" cy="2133600"/>
            <a:chOff x="304800" y="304800"/>
            <a:chExt cx="3200400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sp>
          <p:nvSpPr>
            <p:cNvPr id="519" name="Rectangle 518"/>
            <p:cNvSpPr/>
            <p:nvPr/>
          </p:nvSpPr>
          <p:spPr>
            <a:xfrm>
              <a:off x="1691640" y="30480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998220" y="30480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385060" y="30480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04800" y="30480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998220" y="73152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1691640" y="73152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304800" y="73152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2385060" y="73152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7" name="Group 526"/>
            <p:cNvGrpSpPr/>
            <p:nvPr/>
          </p:nvGrpSpPr>
          <p:grpSpPr>
            <a:xfrm>
              <a:off x="304800" y="1158240"/>
              <a:ext cx="2773680" cy="853440"/>
              <a:chOff x="304800" y="1158240"/>
              <a:chExt cx="2773680" cy="853440"/>
            </a:xfrm>
            <a:solidFill>
              <a:schemeClr val="accent1">
                <a:alpha val="60000"/>
              </a:schemeClr>
            </a:solidFill>
          </p:grpSpPr>
          <p:sp>
            <p:nvSpPr>
              <p:cNvPr id="559" name="Rectangle 558"/>
              <p:cNvSpPr/>
              <p:nvPr/>
            </p:nvSpPr>
            <p:spPr>
              <a:xfrm>
                <a:off x="169164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99822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238506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30480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99822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169164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30480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238506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8" name="Group 527"/>
            <p:cNvGrpSpPr/>
            <p:nvPr/>
          </p:nvGrpSpPr>
          <p:grpSpPr>
            <a:xfrm>
              <a:off x="304800" y="2011680"/>
              <a:ext cx="2773680" cy="426720"/>
              <a:chOff x="5638800" y="4343400"/>
              <a:chExt cx="1981200" cy="304800"/>
            </a:xfrm>
          </p:grpSpPr>
          <p:sp>
            <p:nvSpPr>
              <p:cNvPr id="555" name="Rectangle 554"/>
              <p:cNvSpPr/>
              <p:nvPr/>
            </p:nvSpPr>
            <p:spPr>
              <a:xfrm>
                <a:off x="56388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61341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66294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9" name="Isosceles Triangle 528"/>
            <p:cNvSpPr/>
            <p:nvPr/>
          </p:nvSpPr>
          <p:spPr>
            <a:xfrm rot="5400000">
              <a:off x="3078480" y="2011680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0" name="Group 529"/>
            <p:cNvGrpSpPr/>
            <p:nvPr/>
          </p:nvGrpSpPr>
          <p:grpSpPr>
            <a:xfrm>
              <a:off x="461702" y="381000"/>
              <a:ext cx="2385059" cy="735329"/>
              <a:chOff x="461702" y="1246133"/>
              <a:chExt cx="2385059" cy="735329"/>
            </a:xfrm>
          </p:grpSpPr>
          <p:grpSp>
            <p:nvGrpSpPr>
              <p:cNvPr id="531" name="Group 530"/>
              <p:cNvGrpSpPr/>
              <p:nvPr/>
            </p:nvGrpSpPr>
            <p:grpSpPr>
              <a:xfrm>
                <a:off x="2541962" y="1291853"/>
                <a:ext cx="266699" cy="121920"/>
                <a:chOff x="7772400" y="2560320"/>
                <a:chExt cx="266699" cy="121920"/>
              </a:xfrm>
              <a:solidFill>
                <a:srgbClr val="FFC000"/>
              </a:solidFill>
            </p:grpSpPr>
            <p:sp>
              <p:nvSpPr>
                <p:cNvPr id="553" name="Oval 552"/>
                <p:cNvSpPr/>
                <p:nvPr/>
              </p:nvSpPr>
              <p:spPr>
                <a:xfrm>
                  <a:off x="7772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Oval 553"/>
                <p:cNvSpPr/>
                <p:nvPr/>
              </p:nvSpPr>
              <p:spPr>
                <a:xfrm>
                  <a:off x="7924800" y="25755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2" name="Group 531"/>
              <p:cNvGrpSpPr/>
              <p:nvPr/>
            </p:nvGrpSpPr>
            <p:grpSpPr>
              <a:xfrm>
                <a:off x="2541962" y="1665233"/>
                <a:ext cx="304799" cy="274320"/>
                <a:chOff x="8572501" y="2865120"/>
                <a:chExt cx="304799" cy="274320"/>
              </a:xfrm>
              <a:solidFill>
                <a:srgbClr val="FFFF00"/>
              </a:solidFill>
            </p:grpSpPr>
            <p:sp>
              <p:nvSpPr>
                <p:cNvPr id="549" name="Oval 548"/>
                <p:cNvSpPr/>
                <p:nvPr/>
              </p:nvSpPr>
              <p:spPr>
                <a:xfrm>
                  <a:off x="8572501" y="30175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Oval 549"/>
                <p:cNvSpPr/>
                <p:nvPr/>
              </p:nvSpPr>
              <p:spPr>
                <a:xfrm>
                  <a:off x="8610601" y="28803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8763001" y="30327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8763000" y="28651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3" name="Group 532"/>
              <p:cNvGrpSpPr/>
              <p:nvPr/>
            </p:nvGrpSpPr>
            <p:grpSpPr>
              <a:xfrm>
                <a:off x="461702" y="1246133"/>
                <a:ext cx="419099" cy="259080"/>
                <a:chOff x="7848600" y="533400"/>
                <a:chExt cx="419099" cy="259080"/>
              </a:xfrm>
              <a:solidFill>
                <a:srgbClr val="00B050"/>
              </a:solidFill>
            </p:grpSpPr>
            <p:sp>
              <p:nvSpPr>
                <p:cNvPr id="544" name="Oval 543"/>
                <p:cNvSpPr/>
                <p:nvPr/>
              </p:nvSpPr>
              <p:spPr>
                <a:xfrm>
                  <a:off x="8001001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Oval 544"/>
                <p:cNvSpPr/>
                <p:nvPr/>
              </p:nvSpPr>
              <p:spPr>
                <a:xfrm>
                  <a:off x="8115301" y="655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Oval 545"/>
                <p:cNvSpPr/>
                <p:nvPr/>
              </p:nvSpPr>
              <p:spPr>
                <a:xfrm>
                  <a:off x="8153400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7848600" y="6096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/>
                <p:cNvSpPr/>
                <p:nvPr/>
              </p:nvSpPr>
              <p:spPr>
                <a:xfrm>
                  <a:off x="7962901" y="6858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4" name="Group 533"/>
              <p:cNvGrpSpPr/>
              <p:nvPr/>
            </p:nvGrpSpPr>
            <p:grpSpPr>
              <a:xfrm>
                <a:off x="1307522" y="1284233"/>
                <a:ext cx="190499" cy="259080"/>
                <a:chOff x="7162800" y="2407920"/>
                <a:chExt cx="190499" cy="259080"/>
              </a:xfrm>
            </p:grpSpPr>
            <p:sp>
              <p:nvSpPr>
                <p:cNvPr id="542" name="Oval 541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/>
              <p:cNvGrpSpPr/>
              <p:nvPr/>
            </p:nvGrpSpPr>
            <p:grpSpPr>
              <a:xfrm rot="7339042">
                <a:off x="1791392" y="1680473"/>
                <a:ext cx="342899" cy="259080"/>
                <a:chOff x="7162800" y="2407920"/>
                <a:chExt cx="342899" cy="259080"/>
              </a:xfrm>
              <a:solidFill>
                <a:srgbClr val="FF0000"/>
              </a:solidFill>
            </p:grpSpPr>
            <p:sp>
              <p:nvSpPr>
                <p:cNvPr id="537" name="Oval 536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39" name="Group 538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  <a:grpFill/>
              </p:grpSpPr>
              <p:sp>
                <p:nvSpPr>
                  <p:cNvPr id="540" name="Oval 539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1" name="Oval 540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36" name="Oval 535"/>
              <p:cNvSpPr/>
              <p:nvPr/>
            </p:nvSpPr>
            <p:spPr>
              <a:xfrm>
                <a:off x="1293667" y="1749053"/>
                <a:ext cx="114299" cy="1066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8" name="TextBox 167"/>
          <p:cNvSpPr txBox="1"/>
          <p:nvPr/>
        </p:nvSpPr>
        <p:spPr>
          <a:xfrm>
            <a:off x="3678382" y="5269468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blocking mask</a:t>
            </a:r>
            <a:endParaRPr lang="en-US" dirty="0"/>
          </a:p>
        </p:txBody>
      </p:sp>
      <p:cxnSp>
        <p:nvCxnSpPr>
          <p:cNvPr id="364" name="Straight Arrow Connector 363"/>
          <p:cNvCxnSpPr/>
          <p:nvPr/>
        </p:nvCxnSpPr>
        <p:spPr>
          <a:xfrm flipH="1" flipV="1">
            <a:off x="2385060" y="4785360"/>
            <a:ext cx="1314104" cy="590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304800" y="3505200"/>
            <a:ext cx="3200400" cy="2133600"/>
            <a:chOff x="4724400" y="304800"/>
            <a:chExt cx="3200400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grpSp>
          <p:nvGrpSpPr>
            <p:cNvPr id="568" name="Group 567"/>
            <p:cNvGrpSpPr/>
            <p:nvPr/>
          </p:nvGrpSpPr>
          <p:grpSpPr>
            <a:xfrm>
              <a:off x="4724400" y="304800"/>
              <a:ext cx="2773680" cy="853440"/>
              <a:chOff x="4724400" y="304800"/>
              <a:chExt cx="2773680" cy="853440"/>
            </a:xfrm>
          </p:grpSpPr>
          <p:sp>
            <p:nvSpPr>
              <p:cNvPr id="609" name="Rectangle 608"/>
              <p:cNvSpPr/>
              <p:nvPr/>
            </p:nvSpPr>
            <p:spPr>
              <a:xfrm>
                <a:off x="6111240" y="304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417820" y="304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6804660" y="304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4724400" y="304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5417820" y="731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6111240" y="731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724400" y="731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6804660" y="731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9" name="Group 568"/>
            <p:cNvGrpSpPr/>
            <p:nvPr/>
          </p:nvGrpSpPr>
          <p:grpSpPr>
            <a:xfrm>
              <a:off x="4724400" y="1158240"/>
              <a:ext cx="2773680" cy="853440"/>
              <a:chOff x="304800" y="1158240"/>
              <a:chExt cx="2773680" cy="853440"/>
            </a:xfrm>
            <a:solidFill>
              <a:schemeClr val="accent1">
                <a:alpha val="60000"/>
              </a:schemeClr>
            </a:solidFill>
          </p:grpSpPr>
          <p:sp>
            <p:nvSpPr>
              <p:cNvPr id="601" name="Rectangle 600"/>
              <p:cNvSpPr/>
              <p:nvPr/>
            </p:nvSpPr>
            <p:spPr>
              <a:xfrm>
                <a:off x="169164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99822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38506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30480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99822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169164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0480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238506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0" name="Group 569"/>
            <p:cNvGrpSpPr/>
            <p:nvPr/>
          </p:nvGrpSpPr>
          <p:grpSpPr>
            <a:xfrm>
              <a:off x="4724400" y="2011680"/>
              <a:ext cx="2773680" cy="426720"/>
              <a:chOff x="5638800" y="4343400"/>
              <a:chExt cx="1981200" cy="304800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56388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61341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66294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1" name="Isosceles Triangle 570"/>
            <p:cNvSpPr/>
            <p:nvPr/>
          </p:nvSpPr>
          <p:spPr>
            <a:xfrm rot="5400000">
              <a:off x="7498080" y="2011680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2" name="Group 571"/>
            <p:cNvGrpSpPr/>
            <p:nvPr/>
          </p:nvGrpSpPr>
          <p:grpSpPr>
            <a:xfrm>
              <a:off x="4930141" y="1219200"/>
              <a:ext cx="2385059" cy="735329"/>
              <a:chOff x="461702" y="1246133"/>
              <a:chExt cx="2385059" cy="735329"/>
            </a:xfrm>
          </p:grpSpPr>
          <p:grpSp>
            <p:nvGrpSpPr>
              <p:cNvPr id="573" name="Group 572"/>
              <p:cNvGrpSpPr/>
              <p:nvPr/>
            </p:nvGrpSpPr>
            <p:grpSpPr>
              <a:xfrm>
                <a:off x="2541962" y="1291853"/>
                <a:ext cx="266699" cy="121920"/>
                <a:chOff x="7772400" y="2560320"/>
                <a:chExt cx="266699" cy="121920"/>
              </a:xfrm>
              <a:solidFill>
                <a:srgbClr val="FFC000"/>
              </a:solidFill>
            </p:grpSpPr>
            <p:sp>
              <p:nvSpPr>
                <p:cNvPr id="595" name="Oval 594"/>
                <p:cNvSpPr/>
                <p:nvPr/>
              </p:nvSpPr>
              <p:spPr>
                <a:xfrm>
                  <a:off x="7772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/>
                <p:cNvSpPr/>
                <p:nvPr/>
              </p:nvSpPr>
              <p:spPr>
                <a:xfrm>
                  <a:off x="7924800" y="25755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4" name="Group 573"/>
              <p:cNvGrpSpPr/>
              <p:nvPr/>
            </p:nvGrpSpPr>
            <p:grpSpPr>
              <a:xfrm>
                <a:off x="2541962" y="1665233"/>
                <a:ext cx="304799" cy="274320"/>
                <a:chOff x="8572501" y="2865120"/>
                <a:chExt cx="304799" cy="274320"/>
              </a:xfrm>
              <a:solidFill>
                <a:srgbClr val="FFFF00"/>
              </a:solidFill>
            </p:grpSpPr>
            <p:sp>
              <p:nvSpPr>
                <p:cNvPr id="591" name="Oval 590"/>
                <p:cNvSpPr/>
                <p:nvPr/>
              </p:nvSpPr>
              <p:spPr>
                <a:xfrm>
                  <a:off x="8572501" y="30175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/>
                <p:cNvSpPr/>
                <p:nvPr/>
              </p:nvSpPr>
              <p:spPr>
                <a:xfrm>
                  <a:off x="8610601" y="28803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/>
                <p:cNvSpPr/>
                <p:nvPr/>
              </p:nvSpPr>
              <p:spPr>
                <a:xfrm>
                  <a:off x="8763001" y="30327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Oval 593"/>
                <p:cNvSpPr/>
                <p:nvPr/>
              </p:nvSpPr>
              <p:spPr>
                <a:xfrm>
                  <a:off x="8763000" y="28651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5" name="Group 574"/>
              <p:cNvGrpSpPr/>
              <p:nvPr/>
            </p:nvGrpSpPr>
            <p:grpSpPr>
              <a:xfrm>
                <a:off x="461702" y="1246133"/>
                <a:ext cx="419099" cy="259080"/>
                <a:chOff x="7848600" y="533400"/>
                <a:chExt cx="419099" cy="259080"/>
              </a:xfrm>
              <a:solidFill>
                <a:srgbClr val="00B050"/>
              </a:solidFill>
            </p:grpSpPr>
            <p:sp>
              <p:nvSpPr>
                <p:cNvPr id="586" name="Oval 585"/>
                <p:cNvSpPr/>
                <p:nvPr/>
              </p:nvSpPr>
              <p:spPr>
                <a:xfrm>
                  <a:off x="8001001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Oval 586"/>
                <p:cNvSpPr/>
                <p:nvPr/>
              </p:nvSpPr>
              <p:spPr>
                <a:xfrm>
                  <a:off x="8115301" y="655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8153400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Oval 588"/>
                <p:cNvSpPr/>
                <p:nvPr/>
              </p:nvSpPr>
              <p:spPr>
                <a:xfrm>
                  <a:off x="7848600" y="6096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Oval 589"/>
                <p:cNvSpPr/>
                <p:nvPr/>
              </p:nvSpPr>
              <p:spPr>
                <a:xfrm>
                  <a:off x="7962901" y="6858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6" name="Group 575"/>
              <p:cNvGrpSpPr/>
              <p:nvPr/>
            </p:nvGrpSpPr>
            <p:grpSpPr>
              <a:xfrm>
                <a:off x="1307522" y="1284233"/>
                <a:ext cx="190499" cy="259080"/>
                <a:chOff x="7162800" y="2407920"/>
                <a:chExt cx="190499" cy="259080"/>
              </a:xfrm>
            </p:grpSpPr>
            <p:sp>
              <p:nvSpPr>
                <p:cNvPr id="584" name="Oval 583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Oval 584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7" name="Group 576"/>
              <p:cNvGrpSpPr/>
              <p:nvPr/>
            </p:nvGrpSpPr>
            <p:grpSpPr>
              <a:xfrm rot="7339042">
                <a:off x="1791392" y="1680473"/>
                <a:ext cx="342899" cy="259080"/>
                <a:chOff x="7162800" y="2407920"/>
                <a:chExt cx="342899" cy="259080"/>
              </a:xfrm>
              <a:solidFill>
                <a:srgbClr val="FF0000"/>
              </a:solidFill>
            </p:grpSpPr>
            <p:sp>
              <p:nvSpPr>
                <p:cNvPr id="579" name="Oval 578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Oval 579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81" name="Group 580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  <a:grpFill/>
              </p:grpSpPr>
              <p:sp>
                <p:nvSpPr>
                  <p:cNvPr id="582" name="Oval 581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3" name="Oval 582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78" name="Oval 577"/>
              <p:cNvSpPr/>
              <p:nvPr/>
            </p:nvSpPr>
            <p:spPr>
              <a:xfrm>
                <a:off x="1293667" y="1749053"/>
                <a:ext cx="114299" cy="1066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06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Transferring photoelectrons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430780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 smtClean="0"/>
              <a:t>Full frame</a:t>
            </a:r>
          </a:p>
          <a:p>
            <a:r>
              <a:rPr lang="en-US" sz="3600" dirty="0"/>
              <a:t>Frame </a:t>
            </a:r>
            <a:r>
              <a:rPr lang="en-US" sz="3600" dirty="0" smtClean="0"/>
              <a:t>transfer</a:t>
            </a:r>
          </a:p>
          <a:p>
            <a:r>
              <a:rPr lang="en-US" sz="3600" dirty="0"/>
              <a:t>Interline transfer</a:t>
            </a:r>
          </a:p>
          <a:p>
            <a:pPr lvl="1"/>
            <a:r>
              <a:rPr lang="en-US" dirty="0"/>
              <a:t>Alternating columns of light sensitive and storage/transfer pixels</a:t>
            </a:r>
          </a:p>
          <a:p>
            <a:pPr lvl="1"/>
            <a:r>
              <a:rPr lang="en-US" dirty="0"/>
              <a:t>Photosensitive pixels collect charge; charge shifted to neighboring columns and read out</a:t>
            </a:r>
          </a:p>
          <a:p>
            <a:endParaRPr lang="en-US" sz="2800" dirty="0" smtClean="0"/>
          </a:p>
        </p:txBody>
      </p:sp>
      <p:grpSp>
        <p:nvGrpSpPr>
          <p:cNvPr id="97" name="Group 96"/>
          <p:cNvGrpSpPr/>
          <p:nvPr/>
        </p:nvGrpSpPr>
        <p:grpSpPr>
          <a:xfrm>
            <a:off x="4648200" y="3429000"/>
            <a:ext cx="3733800" cy="1539240"/>
            <a:chOff x="4648200" y="3503205"/>
            <a:chExt cx="3733800" cy="1539240"/>
          </a:xfrm>
        </p:grpSpPr>
        <p:sp>
          <p:nvSpPr>
            <p:cNvPr id="95" name="Left Arrow 94"/>
            <p:cNvSpPr/>
            <p:nvPr/>
          </p:nvSpPr>
          <p:spPr>
            <a:xfrm>
              <a:off x="4648200" y="3503205"/>
              <a:ext cx="3733800" cy="1539240"/>
            </a:xfrm>
            <a:prstGeom prst="lef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334000" y="396040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Incoming light</a:t>
              </a:r>
              <a:endParaRPr lang="en-US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01752" y="3502152"/>
            <a:ext cx="3202545" cy="2133600"/>
            <a:chOff x="1066800" y="2971800"/>
            <a:chExt cx="3202545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sp>
          <p:nvSpPr>
            <p:cNvPr id="134" name="Isosceles Triangle 133"/>
            <p:cNvSpPr/>
            <p:nvPr/>
          </p:nvSpPr>
          <p:spPr>
            <a:xfrm rot="5400000">
              <a:off x="3842625" y="4678680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455785" y="297180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66800" y="297180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455785" y="339852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68945" y="339852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455785" y="382524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68945" y="382524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1762365" y="2971800"/>
              <a:ext cx="693420" cy="1706880"/>
              <a:chOff x="1762365" y="2971800"/>
              <a:chExt cx="693420" cy="1706880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1762365" y="297180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762365" y="339852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762365" y="382524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762365" y="425196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2" name="Rectangle 141"/>
            <p:cNvSpPr/>
            <p:nvPr/>
          </p:nvSpPr>
          <p:spPr>
            <a:xfrm>
              <a:off x="2455785" y="425196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68945" y="4251960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3149205" y="2971800"/>
              <a:ext cx="693420" cy="1706880"/>
              <a:chOff x="3149205" y="2971800"/>
              <a:chExt cx="693420" cy="1706880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3149205" y="297180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149205" y="339852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149205" y="382524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149205" y="425196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1066800" y="4678680"/>
              <a:ext cx="2773680" cy="426720"/>
              <a:chOff x="5638800" y="4343400"/>
              <a:chExt cx="1981200" cy="304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56388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1341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6294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02655" y="3505200"/>
            <a:ext cx="3202545" cy="2133600"/>
            <a:chOff x="1219200" y="5714999"/>
            <a:chExt cx="3202545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sp>
          <p:nvSpPr>
            <p:cNvPr id="159" name="Isosceles Triangle 158"/>
            <p:cNvSpPr/>
            <p:nvPr/>
          </p:nvSpPr>
          <p:spPr>
            <a:xfrm rot="5400000">
              <a:off x="3995025" y="7421879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608185" y="5714999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219200" y="5714999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608185" y="6141719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221345" y="6141719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2608185" y="6568439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221345" y="6568439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914765" y="5714999"/>
              <a:ext cx="693420" cy="1706880"/>
              <a:chOff x="1762365" y="2971800"/>
              <a:chExt cx="693420" cy="1706880"/>
            </a:xfrm>
          </p:grpSpPr>
          <p:sp>
            <p:nvSpPr>
              <p:cNvPr id="204" name="Rectangle 203"/>
              <p:cNvSpPr/>
              <p:nvPr/>
            </p:nvSpPr>
            <p:spPr>
              <a:xfrm>
                <a:off x="1762365" y="297180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762365" y="339852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762365" y="382524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1762365" y="425196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0" name="Rectangle 169"/>
            <p:cNvSpPr/>
            <p:nvPr/>
          </p:nvSpPr>
          <p:spPr>
            <a:xfrm>
              <a:off x="2608185" y="6995159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221345" y="6995159"/>
              <a:ext cx="693420" cy="4267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301605" y="5714999"/>
              <a:ext cx="693420" cy="1706880"/>
              <a:chOff x="3149205" y="2971800"/>
              <a:chExt cx="693420" cy="1706880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205" y="297180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3149205" y="339852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149205" y="382524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3149205" y="4251960"/>
                <a:ext cx="693420" cy="426720"/>
              </a:xfrm>
              <a:prstGeom prst="rect">
                <a:avLst/>
              </a:prstGeom>
              <a:solidFill>
                <a:schemeClr val="accent1">
                  <a:alpha val="5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1219200" y="7421879"/>
              <a:ext cx="2773680" cy="426720"/>
              <a:chOff x="5638800" y="4343400"/>
              <a:chExt cx="1981200" cy="304800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56388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1341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6294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/>
            <p:cNvGrpSpPr/>
            <p:nvPr/>
          </p:nvGrpSpPr>
          <p:grpSpPr>
            <a:xfrm>
              <a:off x="1324842" y="5812064"/>
              <a:ext cx="427758" cy="1516380"/>
              <a:chOff x="1196755" y="3068865"/>
              <a:chExt cx="427758" cy="1516380"/>
            </a:xfrm>
          </p:grpSpPr>
          <p:grpSp>
            <p:nvGrpSpPr>
              <p:cNvPr id="184" name="Group 183"/>
              <p:cNvGrpSpPr/>
              <p:nvPr/>
            </p:nvGrpSpPr>
            <p:grpSpPr>
              <a:xfrm>
                <a:off x="1205414" y="3068865"/>
                <a:ext cx="419099" cy="259080"/>
                <a:chOff x="7848600" y="533400"/>
                <a:chExt cx="419099" cy="259080"/>
              </a:xfrm>
              <a:solidFill>
                <a:srgbClr val="00B050"/>
              </a:solidFill>
            </p:grpSpPr>
            <p:sp>
              <p:nvSpPr>
                <p:cNvPr id="191" name="Oval 190"/>
                <p:cNvSpPr/>
                <p:nvPr/>
              </p:nvSpPr>
              <p:spPr>
                <a:xfrm>
                  <a:off x="8001001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8115301" y="655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8153400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7848600" y="6096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7962901" y="6858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1196755" y="4326165"/>
                <a:ext cx="342899" cy="259080"/>
                <a:chOff x="7162800" y="2407920"/>
                <a:chExt cx="342899" cy="25908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8" name="Group 187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</p:grpSpPr>
              <p:sp>
                <p:nvSpPr>
                  <p:cNvPr id="189" name="Oval 188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75" name="Group 174"/>
            <p:cNvGrpSpPr/>
            <p:nvPr/>
          </p:nvGrpSpPr>
          <p:grpSpPr>
            <a:xfrm>
              <a:off x="2858954" y="7092224"/>
              <a:ext cx="190499" cy="259080"/>
              <a:chOff x="7162800" y="2407920"/>
              <a:chExt cx="190499" cy="259080"/>
            </a:xfrm>
            <a:solidFill>
              <a:srgbClr val="00B050"/>
            </a:solidFill>
          </p:grpSpPr>
          <p:sp>
            <p:nvSpPr>
              <p:cNvPr id="182" name="Oval 181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 rot="7339042">
              <a:off x="2687504" y="6246404"/>
              <a:ext cx="342899" cy="259080"/>
              <a:chOff x="7162800" y="2407920"/>
              <a:chExt cx="342899" cy="259080"/>
            </a:xfrm>
            <a:solidFill>
              <a:srgbClr val="FF0000"/>
            </a:solidFill>
          </p:grpSpPr>
          <p:sp>
            <p:nvSpPr>
              <p:cNvPr id="177" name="Oval 176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  <a:grpFill/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8" name="Group 207"/>
          <p:cNvGrpSpPr/>
          <p:nvPr/>
        </p:nvGrpSpPr>
        <p:grpSpPr>
          <a:xfrm>
            <a:off x="295035" y="3505200"/>
            <a:ext cx="3210165" cy="2133600"/>
            <a:chOff x="4790834" y="2971800"/>
            <a:chExt cx="3210165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sp>
          <p:nvSpPr>
            <p:cNvPr id="209" name="Isosceles Triangle 208"/>
            <p:cNvSpPr/>
            <p:nvPr/>
          </p:nvSpPr>
          <p:spPr>
            <a:xfrm rot="5400000">
              <a:off x="7574279" y="4678680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4790834" y="2971800"/>
              <a:ext cx="2783445" cy="1706880"/>
              <a:chOff x="1059180" y="2971800"/>
              <a:chExt cx="2783445" cy="1706880"/>
            </a:xfrm>
          </p:grpSpPr>
          <p:sp>
            <p:nvSpPr>
              <p:cNvPr id="237" name="Rectangle 236"/>
              <p:cNvSpPr/>
              <p:nvPr/>
            </p:nvSpPr>
            <p:spPr>
              <a:xfrm>
                <a:off x="2455785" y="2971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1059180" y="2971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2455785" y="3398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068945" y="3398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2455785" y="382524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068945" y="382524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762365" y="2971800"/>
                <a:ext cx="693420" cy="1706880"/>
                <a:chOff x="1762365" y="2971800"/>
                <a:chExt cx="693420" cy="1706880"/>
              </a:xfrm>
            </p:grpSpPr>
            <p:sp>
              <p:nvSpPr>
                <p:cNvPr id="251" name="Rectangle 250"/>
                <p:cNvSpPr/>
                <p:nvPr/>
              </p:nvSpPr>
              <p:spPr>
                <a:xfrm>
                  <a:off x="1762365" y="297180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1762365" y="339852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1762365" y="382524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762365" y="425196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4" name="Rectangle 243"/>
              <p:cNvSpPr/>
              <p:nvPr/>
            </p:nvSpPr>
            <p:spPr>
              <a:xfrm>
                <a:off x="2455785" y="425196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1068945" y="425196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3149205" y="2971800"/>
                <a:ext cx="693420" cy="1706880"/>
                <a:chOff x="3149205" y="2971800"/>
                <a:chExt cx="693420" cy="1706880"/>
              </a:xfrm>
            </p:grpSpPr>
            <p:sp>
              <p:nvSpPr>
                <p:cNvPr id="247" name="Rectangle 246"/>
                <p:cNvSpPr/>
                <p:nvPr/>
              </p:nvSpPr>
              <p:spPr>
                <a:xfrm>
                  <a:off x="3149205" y="297180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149205" y="339852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3149205" y="382524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149205" y="425196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1" name="Group 210"/>
            <p:cNvGrpSpPr/>
            <p:nvPr/>
          </p:nvGrpSpPr>
          <p:grpSpPr>
            <a:xfrm>
              <a:off x="4798454" y="4678680"/>
              <a:ext cx="2773680" cy="426720"/>
              <a:chOff x="5638800" y="4343400"/>
              <a:chExt cx="1981200" cy="304800"/>
            </a:xfrm>
          </p:grpSpPr>
          <p:sp>
            <p:nvSpPr>
              <p:cNvPr id="233" name="Rectangle 232"/>
              <p:cNvSpPr/>
              <p:nvPr/>
            </p:nvSpPr>
            <p:spPr>
              <a:xfrm>
                <a:off x="56388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61341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66294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638800" y="3068865"/>
              <a:ext cx="419099" cy="259080"/>
              <a:chOff x="7848600" y="533400"/>
              <a:chExt cx="419099" cy="259080"/>
            </a:xfrm>
            <a:solidFill>
              <a:srgbClr val="00B050"/>
            </a:solidFill>
          </p:grpSpPr>
          <p:sp>
            <p:nvSpPr>
              <p:cNvPr id="228" name="Oval 227"/>
              <p:cNvSpPr/>
              <p:nvPr/>
            </p:nvSpPr>
            <p:spPr>
              <a:xfrm>
                <a:off x="8001001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8115301" y="655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8153400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7848600" y="6096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7962901" y="6858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5676901" y="4326165"/>
              <a:ext cx="342899" cy="259080"/>
              <a:chOff x="7162800" y="2407920"/>
              <a:chExt cx="342899" cy="259080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5" name="Group 224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4" name="Group 213"/>
            <p:cNvGrpSpPr/>
            <p:nvPr/>
          </p:nvGrpSpPr>
          <p:grpSpPr>
            <a:xfrm>
              <a:off x="7190267" y="4349025"/>
              <a:ext cx="190499" cy="259080"/>
              <a:chOff x="7162800" y="2407920"/>
              <a:chExt cx="190499" cy="259080"/>
            </a:xfrm>
            <a:solidFill>
              <a:srgbClr val="00B050"/>
            </a:solidFill>
          </p:grpSpPr>
          <p:sp>
            <p:nvSpPr>
              <p:cNvPr id="221" name="Oval 220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 rot="7339042">
              <a:off x="7018817" y="3503205"/>
              <a:ext cx="342899" cy="259080"/>
              <a:chOff x="7162800" y="2407920"/>
              <a:chExt cx="342899" cy="259080"/>
            </a:xfrm>
            <a:solidFill>
              <a:srgbClr val="FF0000"/>
            </a:solidFill>
          </p:grpSpPr>
          <p:sp>
            <p:nvSpPr>
              <p:cNvPr id="216" name="Oval 215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  <a:grpFill/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6636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Transferring photoelectrons out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48006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Nearly all of CCD area is usable</a:t>
            </a:r>
          </a:p>
          <a:p>
            <a:r>
              <a:rPr lang="en-US" b="1" dirty="0" smtClean="0"/>
              <a:t>Cons: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Frame rates limited by shutter speed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01455" y="4813110"/>
            <a:ext cx="2918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Fast: exposure and readout occur simultaneously</a:t>
            </a:r>
          </a:p>
          <a:p>
            <a:r>
              <a:rPr lang="en-US" b="1" dirty="0" smtClean="0"/>
              <a:t>Cons: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Half of CCD is not light sensitive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599" y="4876800"/>
            <a:ext cx="2971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Fast: shift of only one pixel needed to store charge</a:t>
            </a:r>
          </a:p>
          <a:p>
            <a:r>
              <a:rPr lang="en-US" b="1" dirty="0" smtClean="0"/>
              <a:t>Cons: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Reduced fill factor (abated with </a:t>
            </a:r>
            <a:r>
              <a:rPr lang="en-US" dirty="0" err="1" smtClean="0"/>
              <a:t>microlenses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57077" y="2266770"/>
            <a:ext cx="2543446" cy="1695630"/>
            <a:chOff x="304800" y="304800"/>
            <a:chExt cx="3200400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grpSp>
          <p:nvGrpSpPr>
            <p:cNvPr id="10" name="Group 9"/>
            <p:cNvGrpSpPr/>
            <p:nvPr/>
          </p:nvGrpSpPr>
          <p:grpSpPr>
            <a:xfrm>
              <a:off x="304800" y="304800"/>
              <a:ext cx="3200400" cy="2133600"/>
              <a:chOff x="5638800" y="3124200"/>
              <a:chExt cx="2286000" cy="152400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638800" y="3124200"/>
                <a:ext cx="1981200" cy="1219200"/>
                <a:chOff x="1676400" y="2895600"/>
                <a:chExt cx="1524000" cy="1219200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2438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057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2819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676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057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2438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676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2819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2438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2057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2819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676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057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438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676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2819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5638800" y="4343400"/>
                <a:ext cx="1981200" cy="304800"/>
                <a:chOff x="5638800" y="4343400"/>
                <a:chExt cx="1981200" cy="304800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56388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61341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66294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71247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Isosceles Triangle 44"/>
              <p:cNvSpPr/>
              <p:nvPr/>
            </p:nvSpPr>
            <p:spPr>
              <a:xfrm rot="5400000">
                <a:off x="7620000" y="4343400"/>
                <a:ext cx="304800" cy="3048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541962" y="1291853"/>
              <a:ext cx="266699" cy="121920"/>
              <a:chOff x="7772400" y="2560320"/>
              <a:chExt cx="266699" cy="121920"/>
            </a:xfrm>
            <a:solidFill>
              <a:srgbClr val="FFC000"/>
            </a:solidFill>
          </p:grpSpPr>
          <p:sp>
            <p:nvSpPr>
              <p:cNvPr id="41" name="Oval 40"/>
              <p:cNvSpPr/>
              <p:nvPr/>
            </p:nvSpPr>
            <p:spPr>
              <a:xfrm>
                <a:off x="7772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24800" y="25755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541962" y="1665233"/>
              <a:ext cx="304799" cy="274320"/>
              <a:chOff x="8572501" y="2865120"/>
              <a:chExt cx="304799" cy="274320"/>
            </a:xfrm>
            <a:solidFill>
              <a:srgbClr val="FFFF00"/>
            </a:solidFill>
          </p:grpSpPr>
          <p:sp>
            <p:nvSpPr>
              <p:cNvPr id="37" name="Oval 36"/>
              <p:cNvSpPr/>
              <p:nvPr/>
            </p:nvSpPr>
            <p:spPr>
              <a:xfrm>
                <a:off x="8572501" y="30175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610601" y="28803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763001" y="303276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763000" y="28651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55122" y="2099573"/>
              <a:ext cx="266699" cy="259080"/>
              <a:chOff x="8572501" y="1524000"/>
              <a:chExt cx="266699" cy="259080"/>
            </a:xfrm>
            <a:solidFill>
              <a:srgbClr val="FFFF00"/>
            </a:solidFill>
          </p:grpSpPr>
          <p:sp>
            <p:nvSpPr>
              <p:cNvPr id="34" name="Oval 33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61702" y="1246133"/>
              <a:ext cx="419099" cy="259080"/>
              <a:chOff x="7848600" y="533400"/>
              <a:chExt cx="419099" cy="259080"/>
            </a:xfrm>
            <a:solidFill>
              <a:srgbClr val="00B050"/>
            </a:solidFill>
          </p:grpSpPr>
          <p:sp>
            <p:nvSpPr>
              <p:cNvPr id="29" name="Oval 28"/>
              <p:cNvSpPr/>
              <p:nvPr/>
            </p:nvSpPr>
            <p:spPr>
              <a:xfrm>
                <a:off x="8001001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115301" y="655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153400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848600" y="6096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962901" y="6858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1200000">
              <a:off x="2584894" y="2065324"/>
              <a:ext cx="266699" cy="259080"/>
              <a:chOff x="8572501" y="1524000"/>
              <a:chExt cx="266699" cy="259080"/>
            </a:xfrm>
            <a:solidFill>
              <a:srgbClr val="0070C0"/>
            </a:solidFill>
          </p:grpSpPr>
          <p:sp>
            <p:nvSpPr>
              <p:cNvPr id="26" name="Oval 25"/>
              <p:cNvSpPr/>
              <p:nvPr/>
            </p:nvSpPr>
            <p:spPr>
              <a:xfrm>
                <a:off x="8724901" y="15240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724901" y="1676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572501" y="16002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07522" y="1284233"/>
              <a:ext cx="190499" cy="259080"/>
              <a:chOff x="7162800" y="2407920"/>
              <a:chExt cx="190499" cy="25908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7339042">
              <a:off x="1791392" y="1680473"/>
              <a:ext cx="342899" cy="259080"/>
              <a:chOff x="7162800" y="2407920"/>
              <a:chExt cx="342899" cy="259080"/>
            </a:xfrm>
            <a:solidFill>
              <a:srgbClr val="FF0000"/>
            </a:solidFill>
          </p:grpSpPr>
          <p:sp>
            <p:nvSpPr>
              <p:cNvPr id="19" name="Oval 18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  <a:grpFill/>
            </p:grpSpPr>
            <p:sp>
              <p:nvSpPr>
                <p:cNvPr id="22" name="Oval 21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8" name="Oval 17"/>
            <p:cNvSpPr/>
            <p:nvPr/>
          </p:nvSpPr>
          <p:spPr>
            <a:xfrm>
              <a:off x="1293667" y="1749053"/>
              <a:ext cx="114299" cy="10668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171554" y="2257155"/>
            <a:ext cx="2543446" cy="1695630"/>
            <a:chOff x="4724400" y="304800"/>
            <a:chExt cx="3200400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grpSp>
          <p:nvGrpSpPr>
            <p:cNvPr id="67" name="Group 66"/>
            <p:cNvGrpSpPr/>
            <p:nvPr/>
          </p:nvGrpSpPr>
          <p:grpSpPr>
            <a:xfrm>
              <a:off x="4724400" y="304800"/>
              <a:ext cx="2773680" cy="853440"/>
              <a:chOff x="4724400" y="304800"/>
              <a:chExt cx="2773680" cy="853440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6111240" y="304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417820" y="304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804660" y="304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4724400" y="304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417820" y="731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11240" y="731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724400" y="731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804660" y="731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724400" y="1158240"/>
              <a:ext cx="2773680" cy="853440"/>
              <a:chOff x="304800" y="1158240"/>
              <a:chExt cx="2773680" cy="853440"/>
            </a:xfrm>
            <a:solidFill>
              <a:schemeClr val="accent1">
                <a:alpha val="60000"/>
              </a:schemeClr>
            </a:solidFill>
          </p:grpSpPr>
          <p:sp>
            <p:nvSpPr>
              <p:cNvPr id="100" name="Rectangle 99"/>
              <p:cNvSpPr/>
              <p:nvPr/>
            </p:nvSpPr>
            <p:spPr>
              <a:xfrm>
                <a:off x="169164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99822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38506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" y="115824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99822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69164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0480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385060" y="1584960"/>
                <a:ext cx="693420" cy="4267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724400" y="2011680"/>
              <a:ext cx="2773680" cy="426720"/>
              <a:chOff x="5638800" y="4343400"/>
              <a:chExt cx="1981200" cy="304800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56388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1341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294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Isosceles Triangle 69"/>
            <p:cNvSpPr/>
            <p:nvPr/>
          </p:nvSpPr>
          <p:spPr>
            <a:xfrm rot="5400000">
              <a:off x="7498080" y="2011680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930141" y="1219200"/>
              <a:ext cx="2385059" cy="735329"/>
              <a:chOff x="461702" y="1246133"/>
              <a:chExt cx="2385059" cy="735329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541962" y="1291853"/>
                <a:ext cx="266699" cy="121920"/>
                <a:chOff x="7772400" y="2560320"/>
                <a:chExt cx="266699" cy="121920"/>
              </a:xfrm>
              <a:solidFill>
                <a:srgbClr val="FFC000"/>
              </a:solidFill>
            </p:grpSpPr>
            <p:sp>
              <p:nvSpPr>
                <p:cNvPr id="94" name="Oval 93"/>
                <p:cNvSpPr/>
                <p:nvPr/>
              </p:nvSpPr>
              <p:spPr>
                <a:xfrm>
                  <a:off x="7772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7924800" y="25755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2541962" y="1665233"/>
                <a:ext cx="304799" cy="274320"/>
                <a:chOff x="8572501" y="2865120"/>
                <a:chExt cx="304799" cy="274320"/>
              </a:xfrm>
              <a:solidFill>
                <a:srgbClr val="FFFF00"/>
              </a:solidFill>
            </p:grpSpPr>
            <p:sp>
              <p:nvSpPr>
                <p:cNvPr id="90" name="Oval 89"/>
                <p:cNvSpPr/>
                <p:nvPr/>
              </p:nvSpPr>
              <p:spPr>
                <a:xfrm>
                  <a:off x="8572501" y="30175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8610601" y="28803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8763001" y="30327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8763000" y="28651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461702" y="1246133"/>
                <a:ext cx="419099" cy="259080"/>
                <a:chOff x="7848600" y="533400"/>
                <a:chExt cx="419099" cy="259080"/>
              </a:xfrm>
              <a:solidFill>
                <a:srgbClr val="00B050"/>
              </a:solidFill>
            </p:grpSpPr>
            <p:sp>
              <p:nvSpPr>
                <p:cNvPr id="85" name="Oval 84"/>
                <p:cNvSpPr/>
                <p:nvPr/>
              </p:nvSpPr>
              <p:spPr>
                <a:xfrm>
                  <a:off x="8001001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8115301" y="655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8153400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7848600" y="6096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7962901" y="6858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1307522" y="1284233"/>
                <a:ext cx="190499" cy="259080"/>
                <a:chOff x="7162800" y="2407920"/>
                <a:chExt cx="190499" cy="259080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7339042">
                <a:off x="1791392" y="1680473"/>
                <a:ext cx="342899" cy="259080"/>
                <a:chOff x="7162800" y="2407920"/>
                <a:chExt cx="342899" cy="259080"/>
              </a:xfrm>
              <a:solidFill>
                <a:srgbClr val="FF0000"/>
              </a:solidFill>
            </p:grpSpPr>
            <p:sp>
              <p:nvSpPr>
                <p:cNvPr id="78" name="Oval 77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  <a:grpFill/>
              </p:grpSpPr>
              <p:sp>
                <p:nvSpPr>
                  <p:cNvPr id="81" name="Oval 80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7" name="Oval 76"/>
              <p:cNvSpPr/>
              <p:nvPr/>
            </p:nvSpPr>
            <p:spPr>
              <a:xfrm>
                <a:off x="1293667" y="1749053"/>
                <a:ext cx="114299" cy="1066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187115" y="2257155"/>
            <a:ext cx="2551206" cy="1695630"/>
            <a:chOff x="4790834" y="2971800"/>
            <a:chExt cx="3210165" cy="2133600"/>
          </a:xfrm>
          <a:scene3d>
            <a:camera prst="perspectiveContrastingRightFacing" fov="5400000">
              <a:rot lat="600000" lon="17700000" rev="0"/>
            </a:camera>
            <a:lightRig rig="threePt" dir="t"/>
          </a:scene3d>
        </p:grpSpPr>
        <p:sp>
          <p:nvSpPr>
            <p:cNvPr id="117" name="Isosceles Triangle 116"/>
            <p:cNvSpPr/>
            <p:nvPr/>
          </p:nvSpPr>
          <p:spPr>
            <a:xfrm rot="5400000">
              <a:off x="7574279" y="4678680"/>
              <a:ext cx="426720" cy="4267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790834" y="2971800"/>
              <a:ext cx="2783445" cy="1706880"/>
              <a:chOff x="1059180" y="2971800"/>
              <a:chExt cx="2783445" cy="170688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2455785" y="2971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059180" y="297180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455785" y="3398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068945" y="339852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2455785" y="382524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068945" y="382524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1762365" y="2971800"/>
                <a:ext cx="693420" cy="1706880"/>
                <a:chOff x="1762365" y="2971800"/>
                <a:chExt cx="693420" cy="1706880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1762365" y="297180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1762365" y="339852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762365" y="382524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1762365" y="425196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Rectangle 151"/>
              <p:cNvSpPr/>
              <p:nvPr/>
            </p:nvSpPr>
            <p:spPr>
              <a:xfrm>
                <a:off x="2455785" y="425196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068945" y="4251960"/>
                <a:ext cx="693420" cy="426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/>
              <p:nvPr/>
            </p:nvGrpSpPr>
            <p:grpSpPr>
              <a:xfrm>
                <a:off x="3149205" y="2971800"/>
                <a:ext cx="693420" cy="1706880"/>
                <a:chOff x="3149205" y="2971800"/>
                <a:chExt cx="693420" cy="1706880"/>
              </a:xfrm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3149205" y="297180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149205" y="339852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149205" y="382524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149205" y="4251960"/>
                  <a:ext cx="693420" cy="426720"/>
                </a:xfrm>
                <a:prstGeom prst="rect">
                  <a:avLst/>
                </a:prstGeom>
                <a:solidFill>
                  <a:schemeClr val="accent1">
                    <a:alpha val="5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4798454" y="4678680"/>
              <a:ext cx="2773680" cy="426720"/>
              <a:chOff x="5638800" y="4343400"/>
              <a:chExt cx="1981200" cy="304800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56388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1341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6294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5638800" y="3068865"/>
              <a:ext cx="419099" cy="259080"/>
              <a:chOff x="7848600" y="533400"/>
              <a:chExt cx="419099" cy="259080"/>
            </a:xfrm>
            <a:solidFill>
              <a:srgbClr val="00B050"/>
            </a:solidFill>
          </p:grpSpPr>
          <p:sp>
            <p:nvSpPr>
              <p:cNvPr id="136" name="Oval 135"/>
              <p:cNvSpPr/>
              <p:nvPr/>
            </p:nvSpPr>
            <p:spPr>
              <a:xfrm>
                <a:off x="8001001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115301" y="655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153400" y="5334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7848600" y="6096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962901" y="68580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676901" y="4326165"/>
              <a:ext cx="342899" cy="259080"/>
              <a:chOff x="7162800" y="2407920"/>
              <a:chExt cx="342899" cy="259080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2" name="Group 121"/>
            <p:cNvGrpSpPr/>
            <p:nvPr/>
          </p:nvGrpSpPr>
          <p:grpSpPr>
            <a:xfrm>
              <a:off x="7190267" y="4349025"/>
              <a:ext cx="190499" cy="259080"/>
              <a:chOff x="7162800" y="2407920"/>
              <a:chExt cx="190499" cy="259080"/>
            </a:xfrm>
            <a:solidFill>
              <a:srgbClr val="00B050"/>
            </a:solidFill>
          </p:grpSpPr>
          <p:sp>
            <p:nvSpPr>
              <p:cNvPr id="129" name="Oval 128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 rot="7339042">
              <a:off x="7018817" y="3503205"/>
              <a:ext cx="342899" cy="259080"/>
              <a:chOff x="7162800" y="2407920"/>
              <a:chExt cx="342899" cy="259080"/>
            </a:xfrm>
            <a:solidFill>
              <a:srgbClr val="FF0000"/>
            </a:solidFill>
          </p:grpSpPr>
          <p:sp>
            <p:nvSpPr>
              <p:cNvPr id="124" name="Oval 123"/>
              <p:cNvSpPr/>
              <p:nvPr/>
            </p:nvSpPr>
            <p:spPr>
              <a:xfrm>
                <a:off x="7315200" y="24079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7391400" y="2560320"/>
                <a:ext cx="114299" cy="10668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7162800" y="2407920"/>
                <a:ext cx="190499" cy="259080"/>
                <a:chOff x="7162800" y="2407920"/>
                <a:chExt cx="190499" cy="259080"/>
              </a:xfrm>
              <a:grpFill/>
            </p:grpSpPr>
            <p:sp>
              <p:nvSpPr>
                <p:cNvPr id="127" name="Oval 126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/>
          <p:cNvSpPr txBox="1"/>
          <p:nvPr/>
        </p:nvSpPr>
        <p:spPr>
          <a:xfrm>
            <a:off x="914400" y="1443335"/>
            <a:ext cx="1439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Full frame</a:t>
            </a:r>
            <a:endParaRPr lang="en-US" sz="2400" dirty="0"/>
          </a:p>
        </p:txBody>
      </p:sp>
      <p:sp>
        <p:nvSpPr>
          <p:cNvPr id="163" name="TextBox 162"/>
          <p:cNvSpPr txBox="1"/>
          <p:nvPr/>
        </p:nvSpPr>
        <p:spPr>
          <a:xfrm>
            <a:off x="3363549" y="1443335"/>
            <a:ext cx="2046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Frame-transfer</a:t>
            </a:r>
            <a:endParaRPr lang="en-US" sz="2400" dirty="0"/>
          </a:p>
        </p:txBody>
      </p:sp>
      <p:sp>
        <p:nvSpPr>
          <p:cNvPr id="164" name="TextBox 163"/>
          <p:cNvSpPr txBox="1"/>
          <p:nvPr/>
        </p:nvSpPr>
        <p:spPr>
          <a:xfrm>
            <a:off x="6633804" y="1443335"/>
            <a:ext cx="1238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Interline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70262" y="4098967"/>
            <a:ext cx="110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Readout register</a:t>
            </a:r>
            <a:endParaRPr lang="en-US" dirty="0"/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893725" y="4114800"/>
            <a:ext cx="429963" cy="3073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8096281" y="3118017"/>
            <a:ext cx="110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amplifier</a:t>
            </a:r>
            <a:endParaRPr lang="en-US" dirty="0"/>
          </a:p>
        </p:txBody>
      </p:sp>
      <p:cxnSp>
        <p:nvCxnSpPr>
          <p:cNvPr id="170" name="Straight Arrow Connector 169"/>
          <p:cNvCxnSpPr/>
          <p:nvPr/>
        </p:nvCxnSpPr>
        <p:spPr>
          <a:xfrm flipH="1">
            <a:off x="7934164" y="3418612"/>
            <a:ext cx="319692" cy="1049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9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Understand what prevents the ideal camera from being a realty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Understand sources of noise in digital imaging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Decipher meaning of camera specification sheets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Understand basic architecture of digital sensors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Detectors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32657" y="61722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 from http://www.olympusmicro.com/primer/digitalimaging/cmosimagesensors.html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746716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1447800"/>
            <a:ext cx="3581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Complementary Metal Oxide Semiconductor</a:t>
            </a:r>
          </a:p>
          <a:p>
            <a:endParaRPr lang="en-US" sz="2000" dirty="0"/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Transistors in </a:t>
            </a:r>
            <a:r>
              <a:rPr lang="en-US" sz="2000" b="1" dirty="0"/>
              <a:t>each pixel </a:t>
            </a:r>
            <a:r>
              <a:rPr lang="en-US" sz="2000" dirty="0"/>
              <a:t>convert charge to voltage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More can be done within a pixel meaning </a:t>
            </a:r>
            <a:r>
              <a:rPr lang="en-US" sz="2000" b="1" dirty="0"/>
              <a:t>frame read out can be faster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Fabricated much like microprocessors and RAM so are </a:t>
            </a:r>
            <a:r>
              <a:rPr lang="en-US" sz="2000" b="1" dirty="0" smtClean="0"/>
              <a:t>cheaper to make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Used in webcams, phone cameras since they use </a:t>
            </a:r>
            <a:r>
              <a:rPr lang="en-US" sz="2000" b="1" dirty="0" smtClean="0"/>
              <a:t>less power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48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read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pixel has at least 3 transistors</a:t>
            </a:r>
            <a:endParaRPr lang="en-US" dirty="0"/>
          </a:p>
          <a:p>
            <a:pPr lvl="1"/>
            <a:r>
              <a:rPr lang="en-US" dirty="0" smtClean="0"/>
              <a:t>For converting charge to voltage; resetting pixel; transferring voltage</a:t>
            </a:r>
          </a:p>
          <a:p>
            <a:r>
              <a:rPr lang="en-US" dirty="0" smtClean="0"/>
              <a:t>Voltage transferred along columns to amplifiers and ADCs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Each row is then read out to memory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4404426" y="3606787"/>
            <a:ext cx="2464378" cy="1920240"/>
            <a:chOff x="4409553" y="1066800"/>
            <a:chExt cx="2773680" cy="2133600"/>
          </a:xfrm>
        </p:grpSpPr>
        <p:grpSp>
          <p:nvGrpSpPr>
            <p:cNvPr id="5" name="Group 4"/>
            <p:cNvGrpSpPr/>
            <p:nvPr/>
          </p:nvGrpSpPr>
          <p:grpSpPr>
            <a:xfrm>
              <a:off x="4409553" y="1066800"/>
              <a:ext cx="2773680" cy="2133600"/>
              <a:chOff x="4409553" y="1564095"/>
              <a:chExt cx="2773680" cy="2133600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4409553" y="1564095"/>
                <a:ext cx="2773680" cy="1706880"/>
                <a:chOff x="1676400" y="2895600"/>
                <a:chExt cx="1524000" cy="121920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2438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057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819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676400" y="28956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057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2438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1676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819400" y="32004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438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057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819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1676400" y="35052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057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438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676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2819400" y="3810000"/>
                  <a:ext cx="381000" cy="3048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4411982" y="3270975"/>
                <a:ext cx="2769108" cy="426720"/>
                <a:chOff x="5642066" y="4343400"/>
                <a:chExt cx="1977934" cy="30480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5642066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137364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6627222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7124700" y="4343400"/>
                  <a:ext cx="495300" cy="3048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537363" y="1163865"/>
              <a:ext cx="2398550" cy="1539240"/>
              <a:chOff x="4537363" y="2082255"/>
              <a:chExt cx="2398550" cy="15392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26282" y="2127975"/>
                <a:ext cx="266699" cy="121920"/>
                <a:chOff x="7772400" y="2560320"/>
                <a:chExt cx="266699" cy="121920"/>
              </a:xfrm>
              <a:solidFill>
                <a:srgbClr val="FFC000"/>
              </a:solidFill>
            </p:grpSpPr>
            <p:sp>
              <p:nvSpPr>
                <p:cNvPr id="71" name="Oval 70"/>
                <p:cNvSpPr/>
                <p:nvPr/>
              </p:nvSpPr>
              <p:spPr>
                <a:xfrm>
                  <a:off x="7772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7924800" y="25755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6626282" y="2501355"/>
                <a:ext cx="304799" cy="274320"/>
                <a:chOff x="8572501" y="2865120"/>
                <a:chExt cx="304799" cy="274320"/>
              </a:xfrm>
              <a:solidFill>
                <a:srgbClr val="FFFF00"/>
              </a:solidFill>
            </p:grpSpPr>
            <p:sp>
              <p:nvSpPr>
                <p:cNvPr id="67" name="Oval 66"/>
                <p:cNvSpPr/>
                <p:nvPr/>
              </p:nvSpPr>
              <p:spPr>
                <a:xfrm>
                  <a:off x="8572501" y="30175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8610601" y="28803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8763001" y="303276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8763000" y="28651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5239442" y="2935695"/>
                <a:ext cx="266699" cy="259080"/>
                <a:chOff x="8572501" y="1524000"/>
                <a:chExt cx="266699" cy="259080"/>
              </a:xfrm>
              <a:solidFill>
                <a:srgbClr val="FFFF00"/>
              </a:solidFill>
            </p:grpSpPr>
            <p:sp>
              <p:nvSpPr>
                <p:cNvPr id="64" name="Oval 63"/>
                <p:cNvSpPr/>
                <p:nvPr/>
              </p:nvSpPr>
              <p:spPr>
                <a:xfrm>
                  <a:off x="8724901" y="15240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8724901" y="1676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8572501" y="16002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546022" y="2082255"/>
                <a:ext cx="419099" cy="259080"/>
                <a:chOff x="7848600" y="533400"/>
                <a:chExt cx="419099" cy="259080"/>
              </a:xfrm>
              <a:solidFill>
                <a:srgbClr val="00B050"/>
              </a:solidFill>
            </p:grpSpPr>
            <p:sp>
              <p:nvSpPr>
                <p:cNvPr id="59" name="Oval 58"/>
                <p:cNvSpPr/>
                <p:nvPr/>
              </p:nvSpPr>
              <p:spPr>
                <a:xfrm>
                  <a:off x="8001001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8115301" y="655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8153400" y="533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7848600" y="6096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7962901" y="6858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537363" y="3339555"/>
                <a:ext cx="342899" cy="259080"/>
                <a:chOff x="7162800" y="2407920"/>
                <a:chExt cx="342899" cy="259080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6" name="Group 55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</p:grpSpPr>
              <p:sp>
                <p:nvSpPr>
                  <p:cNvPr id="57" name="Oval 56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" name="Oval 57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37" name="Group 36"/>
              <p:cNvGrpSpPr/>
              <p:nvPr/>
            </p:nvGrpSpPr>
            <p:grpSpPr>
              <a:xfrm rot="1200000">
                <a:off x="6669214" y="2901446"/>
                <a:ext cx="266699" cy="259080"/>
                <a:chOff x="8572501" y="1524000"/>
                <a:chExt cx="266699" cy="259080"/>
              </a:xfrm>
              <a:solidFill>
                <a:srgbClr val="0070C0"/>
              </a:solidFill>
            </p:grpSpPr>
            <p:sp>
              <p:nvSpPr>
                <p:cNvPr id="51" name="Oval 50"/>
                <p:cNvSpPr/>
                <p:nvPr/>
              </p:nvSpPr>
              <p:spPr>
                <a:xfrm>
                  <a:off x="8724901" y="15240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8724901" y="16764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8572501" y="160020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6047162" y="3362415"/>
                <a:ext cx="190499" cy="259080"/>
                <a:chOff x="7162800" y="2407920"/>
                <a:chExt cx="190499" cy="259080"/>
              </a:xfrm>
              <a:solidFill>
                <a:srgbClr val="00B050"/>
              </a:solidFill>
            </p:grpSpPr>
            <p:sp>
              <p:nvSpPr>
                <p:cNvPr id="49" name="Oval 48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5391842" y="2120355"/>
                <a:ext cx="190499" cy="259080"/>
                <a:chOff x="7162800" y="2407920"/>
                <a:chExt cx="190499" cy="259080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7239000" y="25603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7162800" y="2407920"/>
                  <a:ext cx="114299" cy="106680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 rot="7339042">
                <a:off x="5875712" y="2516595"/>
                <a:ext cx="342899" cy="259080"/>
                <a:chOff x="7162800" y="2407920"/>
                <a:chExt cx="342899" cy="259080"/>
              </a:xfrm>
              <a:solidFill>
                <a:srgbClr val="FF0000"/>
              </a:solidFill>
            </p:grpSpPr>
            <p:sp>
              <p:nvSpPr>
                <p:cNvPr id="42" name="Oval 41"/>
                <p:cNvSpPr/>
                <p:nvPr/>
              </p:nvSpPr>
              <p:spPr>
                <a:xfrm>
                  <a:off x="7315200" y="24079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7391400" y="2560320"/>
                  <a:ext cx="114299" cy="10668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7162800" y="2407920"/>
                  <a:ext cx="190499" cy="259080"/>
                  <a:chOff x="7162800" y="2407920"/>
                  <a:chExt cx="190499" cy="259080"/>
                </a:xfrm>
                <a:grpFill/>
              </p:grpSpPr>
              <p:sp>
                <p:nvSpPr>
                  <p:cNvPr id="45" name="Oval 44"/>
                  <p:cNvSpPr/>
                  <p:nvPr/>
                </p:nvSpPr>
                <p:spPr>
                  <a:xfrm>
                    <a:off x="7239000" y="25603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7162800" y="2407920"/>
                    <a:ext cx="114299" cy="10668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41" name="Oval 40"/>
              <p:cNvSpPr/>
              <p:nvPr/>
            </p:nvSpPr>
            <p:spPr>
              <a:xfrm>
                <a:off x="5377987" y="2585175"/>
                <a:ext cx="114299" cy="1066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Isosceles Triangle 6"/>
            <p:cNvSpPr/>
            <p:nvPr/>
          </p:nvSpPr>
          <p:spPr>
            <a:xfrm rot="5400000">
              <a:off x="5793065" y="2536980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rot="5400000">
              <a:off x="6487967" y="2536982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5098081" y="2536981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4410466" y="2536981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5400000">
              <a:off x="5793065" y="2081773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6487967" y="2081775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Isosceles Triangle 12"/>
            <p:cNvSpPr/>
            <p:nvPr/>
          </p:nvSpPr>
          <p:spPr>
            <a:xfrm rot="5400000">
              <a:off x="5098081" y="2081774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4410466" y="2081774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5400000">
              <a:off x="5793065" y="1685535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6487967" y="1685537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Isosceles Triangle 16"/>
            <p:cNvSpPr/>
            <p:nvPr/>
          </p:nvSpPr>
          <p:spPr>
            <a:xfrm rot="5400000">
              <a:off x="5098081" y="1685536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4410466" y="1685536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5793065" y="1243573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6487967" y="1243575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Isosceles Triangle 20"/>
            <p:cNvSpPr/>
            <p:nvPr/>
          </p:nvSpPr>
          <p:spPr>
            <a:xfrm rot="5400000">
              <a:off x="5098081" y="1243574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 rot="5400000">
              <a:off x="4410466" y="1243574"/>
              <a:ext cx="213359" cy="19509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447445" y="2777253"/>
              <a:ext cx="2733645" cy="296467"/>
              <a:chOff x="4447445" y="2777253"/>
              <a:chExt cx="2733645" cy="296467"/>
            </a:xfrm>
          </p:grpSpPr>
          <p:sp>
            <p:nvSpPr>
              <p:cNvPr id="24" name="Isosceles Triangle 23"/>
              <p:cNvSpPr/>
              <p:nvPr/>
            </p:nvSpPr>
            <p:spPr>
              <a:xfrm rot="10800000">
                <a:off x="4447445" y="2777253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10800000">
                <a:off x="5133244" y="2785587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10800000">
                <a:off x="5815402" y="2785588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10800000">
                <a:off x="6523133" y="2785588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549246" y="2785587"/>
                <a:ext cx="509628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215318" y="2785587"/>
                <a:ext cx="497770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941008" y="2777253"/>
                <a:ext cx="543954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609483" y="2785587"/>
                <a:ext cx="528895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84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read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1"/>
            <a:ext cx="8229600" cy="19049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Rolling Shutter:</a:t>
            </a:r>
          </a:p>
          <a:p>
            <a:pPr lvl="1"/>
            <a:r>
              <a:rPr lang="en-US" dirty="0" smtClean="0"/>
              <a:t>Exposure start is delayed between each row</a:t>
            </a:r>
          </a:p>
          <a:p>
            <a:pPr lvl="1"/>
            <a:r>
              <a:rPr lang="en-US" dirty="0" smtClean="0"/>
              <a:t>Readout goes row by row</a:t>
            </a:r>
          </a:p>
          <a:p>
            <a:pPr lvl="1"/>
            <a:r>
              <a:rPr lang="en-US" dirty="0" smtClean="0"/>
              <a:t>Offset time between rows as low as 10 </a:t>
            </a:r>
            <a:r>
              <a:rPr lang="el-GR" dirty="0" smtClean="0">
                <a:latin typeface="Calibri"/>
              </a:rPr>
              <a:t>μ</a:t>
            </a:r>
            <a:r>
              <a:rPr lang="en-US" dirty="0" smtClean="0">
                <a:latin typeface="Calibri"/>
              </a:rPr>
              <a:t>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895600" y="12954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Global vs. Rolling Shutter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401254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Exposure starts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6" idx="1"/>
          </p:cNvCxnSpPr>
          <p:nvPr/>
        </p:nvCxnSpPr>
        <p:spPr>
          <a:xfrm flipH="1">
            <a:off x="4267200" y="4197207"/>
            <a:ext cx="762000" cy="7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029200" y="441130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Exposure starts</a:t>
            </a:r>
            <a:endParaRPr lang="en-US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226357" y="4578361"/>
            <a:ext cx="762000" cy="7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029200" y="48122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Exposure starts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226357" y="4979324"/>
            <a:ext cx="762000" cy="7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662638" y="4012541"/>
            <a:ext cx="2465923" cy="2304288"/>
            <a:chOff x="4402882" y="3222739"/>
            <a:chExt cx="2465923" cy="2304288"/>
          </a:xfrm>
        </p:grpSpPr>
        <p:sp>
          <p:nvSpPr>
            <p:cNvPr id="8" name="Rectangle 7"/>
            <p:cNvSpPr/>
            <p:nvPr/>
          </p:nvSpPr>
          <p:spPr>
            <a:xfrm>
              <a:off x="5636615" y="3606787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20521" y="3606787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52710" y="3606787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04426" y="3606787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20521" y="3990835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36615" y="3990835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04426" y="3990835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52710" y="3990835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36615" y="4374883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20521" y="4374883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52710" y="4374883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04426" y="4374883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20521" y="4758931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36615" y="4758931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404426" y="4758931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2710" y="4758931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406584" y="5142979"/>
              <a:ext cx="2460316" cy="384048"/>
              <a:chOff x="5642066" y="4343400"/>
              <a:chExt cx="1977934" cy="30480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5642066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137364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27222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Isosceles Triangle 24"/>
            <p:cNvSpPr/>
            <p:nvPr/>
          </p:nvSpPr>
          <p:spPr>
            <a:xfrm rot="5400000">
              <a:off x="5632430" y="4931072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6249841" y="4931074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Isosceles Triangle 26"/>
            <p:cNvSpPr/>
            <p:nvPr/>
          </p:nvSpPr>
          <p:spPr>
            <a:xfrm rot="5400000">
              <a:off x="5014946" y="4931073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rot="5400000">
              <a:off x="4404009" y="4931073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5632430" y="4521386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Isosceles Triangle 29"/>
            <p:cNvSpPr/>
            <p:nvPr/>
          </p:nvSpPr>
          <p:spPr>
            <a:xfrm rot="5400000">
              <a:off x="6249841" y="4521388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 rot="5400000">
              <a:off x="5014946" y="4521387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5400000">
              <a:off x="4404009" y="4521387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5632430" y="4164772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6249841" y="4164773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5014946" y="4164772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4404009" y="4164772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Isosceles Triangle 36"/>
            <p:cNvSpPr/>
            <p:nvPr/>
          </p:nvSpPr>
          <p:spPr>
            <a:xfrm rot="5400000">
              <a:off x="5632430" y="3767006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Isosceles Triangle 37"/>
            <p:cNvSpPr/>
            <p:nvPr/>
          </p:nvSpPr>
          <p:spPr>
            <a:xfrm rot="5400000">
              <a:off x="6249841" y="3767008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Isosceles Triangle 38"/>
            <p:cNvSpPr/>
            <p:nvPr/>
          </p:nvSpPr>
          <p:spPr>
            <a:xfrm rot="5400000">
              <a:off x="5014946" y="3767007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5400000">
              <a:off x="4404009" y="3767007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4438093" y="5146195"/>
              <a:ext cx="2428807" cy="266820"/>
              <a:chOff x="4447445" y="2777253"/>
              <a:chExt cx="2733645" cy="296467"/>
            </a:xfrm>
          </p:grpSpPr>
          <p:sp>
            <p:nvSpPr>
              <p:cNvPr id="50" name="Isosceles Triangle 49"/>
              <p:cNvSpPr/>
              <p:nvPr/>
            </p:nvSpPr>
            <p:spPr>
              <a:xfrm rot="10800000">
                <a:off x="4447445" y="2777253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 rot="10800000">
                <a:off x="5133244" y="2785587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Isosceles Triangle 51"/>
              <p:cNvSpPr/>
              <p:nvPr/>
            </p:nvSpPr>
            <p:spPr>
              <a:xfrm rot="10800000">
                <a:off x="5815402" y="2785588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Isosceles Triangle 52"/>
              <p:cNvSpPr/>
              <p:nvPr/>
            </p:nvSpPr>
            <p:spPr>
              <a:xfrm rot="10800000">
                <a:off x="6523133" y="2785588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549246" y="2785587"/>
                <a:ext cx="509628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215318" y="2785587"/>
                <a:ext cx="497770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941008" y="2777253"/>
                <a:ext cx="543954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609483" y="2785587"/>
                <a:ext cx="528895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5635071" y="3222739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18977" y="3222739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51166" y="3222739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402882" y="3222739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5630886" y="3382958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5400000">
              <a:off x="6248297" y="3382960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 rot="5400000">
              <a:off x="5013402" y="3382959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Isosceles Triangle 48"/>
            <p:cNvSpPr/>
            <p:nvPr/>
          </p:nvSpPr>
          <p:spPr>
            <a:xfrm rot="5400000">
              <a:off x="4402465" y="3382959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3817405" y="4245213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1923610" y="4149201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86055" y="4100503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 rot="7339042">
            <a:off x="2539045" y="4500072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169643" y="4642576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1939365" y="4492601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076010" y="4191000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3238455" y="4252903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893091" y="4953000"/>
            <a:ext cx="101553" cy="96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2499672" y="4876649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3322043" y="4495800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 rot="7339042">
            <a:off x="2691445" y="4652472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3937047" y="4114800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2057400" y="4038600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1752600" y="4038600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2641647" y="4114800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77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6" grpId="1"/>
      <p:bldP spid="68" grpId="0"/>
      <p:bldP spid="68" grpId="1"/>
      <p:bldP spid="75" grpId="0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read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1"/>
            <a:ext cx="8229600" cy="1828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Rolling Shutter:</a:t>
            </a:r>
          </a:p>
          <a:p>
            <a:pPr lvl="1"/>
            <a:r>
              <a:rPr lang="en-US" dirty="0" smtClean="0"/>
              <a:t>Exposure start is delayed between each row</a:t>
            </a:r>
          </a:p>
          <a:p>
            <a:pPr lvl="1"/>
            <a:r>
              <a:rPr lang="en-US" dirty="0" smtClean="0"/>
              <a:t>Readout goes row by row</a:t>
            </a:r>
          </a:p>
          <a:p>
            <a:pPr lvl="1"/>
            <a:r>
              <a:rPr lang="en-US" dirty="0" smtClean="0"/>
              <a:t>Offset time between rows as low as 10 </a:t>
            </a:r>
            <a:r>
              <a:rPr lang="el-GR" dirty="0" smtClean="0">
                <a:latin typeface="Calibri"/>
              </a:rPr>
              <a:t>μ</a:t>
            </a:r>
            <a:r>
              <a:rPr lang="en-US" dirty="0" smtClean="0">
                <a:latin typeface="Calibri"/>
              </a:rPr>
              <a:t>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895600" y="12954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Global vs. Rolling Shutter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401254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Readout starts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6" idx="1"/>
          </p:cNvCxnSpPr>
          <p:nvPr/>
        </p:nvCxnSpPr>
        <p:spPr>
          <a:xfrm flipH="1">
            <a:off x="4267200" y="4197207"/>
            <a:ext cx="762000" cy="7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029200" y="441130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Readout starts</a:t>
            </a:r>
            <a:endParaRPr lang="en-US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226357" y="4578361"/>
            <a:ext cx="762000" cy="7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029200" y="48122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Readout starts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4226357" y="4979324"/>
            <a:ext cx="762000" cy="7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3233507" y="4932426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3070989" y="5595859"/>
            <a:ext cx="270809" cy="233172"/>
            <a:chOff x="8572501" y="2865120"/>
            <a:chExt cx="304798" cy="259080"/>
          </a:xfrm>
          <a:solidFill>
            <a:srgbClr val="FFFF00"/>
          </a:solidFill>
        </p:grpSpPr>
        <p:sp>
          <p:nvSpPr>
            <p:cNvPr id="159" name="Oval 158"/>
            <p:cNvSpPr/>
            <p:nvPr/>
          </p:nvSpPr>
          <p:spPr>
            <a:xfrm>
              <a:off x="8572501" y="3017520"/>
              <a:ext cx="114299" cy="10668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8610601" y="2880360"/>
              <a:ext cx="114299" cy="10668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8763000" y="2865120"/>
              <a:ext cx="114299" cy="10668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1886061" y="5622492"/>
            <a:ext cx="304661" cy="233172"/>
            <a:chOff x="7162800" y="2407920"/>
            <a:chExt cx="342899" cy="259080"/>
          </a:xfrm>
        </p:grpSpPr>
        <p:sp>
          <p:nvSpPr>
            <p:cNvPr id="163" name="Oval 162"/>
            <p:cNvSpPr/>
            <p:nvPr/>
          </p:nvSpPr>
          <p:spPr>
            <a:xfrm>
              <a:off x="7391400" y="2560320"/>
              <a:ext cx="114299" cy="10668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7162800" y="2407920"/>
              <a:ext cx="190499" cy="259080"/>
              <a:chOff x="7162800" y="2407920"/>
              <a:chExt cx="190499" cy="259080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7239000" y="25603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7162800" y="2407920"/>
                <a:ext cx="114299" cy="10668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 rot="1200000">
            <a:off x="2494475" y="5591068"/>
            <a:ext cx="236958" cy="164592"/>
            <a:chOff x="8572501" y="1524000"/>
            <a:chExt cx="266699" cy="182880"/>
          </a:xfrm>
          <a:solidFill>
            <a:srgbClr val="0070C0"/>
          </a:solidFill>
        </p:grpSpPr>
        <p:sp>
          <p:nvSpPr>
            <p:cNvPr id="168" name="Oval 167"/>
            <p:cNvSpPr/>
            <p:nvPr/>
          </p:nvSpPr>
          <p:spPr>
            <a:xfrm>
              <a:off x="8724901" y="1524000"/>
              <a:ext cx="114299" cy="10668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8572501" y="1600200"/>
              <a:ext cx="114299" cy="10668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0" name="Oval 169"/>
          <p:cNvSpPr/>
          <p:nvPr/>
        </p:nvSpPr>
        <p:spPr>
          <a:xfrm>
            <a:off x="3266508" y="4133734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 rot="7339042">
            <a:off x="3794992" y="5733633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2542996" y="4260674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1662638" y="4020312"/>
            <a:ext cx="2465923" cy="2304288"/>
            <a:chOff x="4402882" y="3222739"/>
            <a:chExt cx="2465923" cy="2304288"/>
          </a:xfrm>
        </p:grpSpPr>
        <p:sp>
          <p:nvSpPr>
            <p:cNvPr id="191" name="Rectangle 190"/>
            <p:cNvSpPr/>
            <p:nvPr/>
          </p:nvSpPr>
          <p:spPr>
            <a:xfrm>
              <a:off x="5636615" y="3606787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020521" y="3606787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252710" y="3606787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404426" y="3606787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020521" y="3990835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636615" y="3990835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404426" y="3990835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252710" y="3990835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6615" y="4374883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020521" y="4374883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252710" y="4374883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404426" y="4374883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020521" y="4758931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636615" y="4758931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4404426" y="4758931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52710" y="4758931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4406584" y="5142979"/>
              <a:ext cx="2460316" cy="384048"/>
              <a:chOff x="5642066" y="4343400"/>
              <a:chExt cx="1977934" cy="304800"/>
            </a:xfrm>
          </p:grpSpPr>
          <p:sp>
            <p:nvSpPr>
              <p:cNvPr id="241" name="Rectangle 240"/>
              <p:cNvSpPr/>
              <p:nvPr/>
            </p:nvSpPr>
            <p:spPr>
              <a:xfrm>
                <a:off x="5642066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6137364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6627222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7124700" y="4343400"/>
                <a:ext cx="4953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8" name="Isosceles Triangle 207"/>
            <p:cNvSpPr/>
            <p:nvPr/>
          </p:nvSpPr>
          <p:spPr>
            <a:xfrm rot="5400000">
              <a:off x="5632430" y="4931072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9" name="Isosceles Triangle 208"/>
            <p:cNvSpPr/>
            <p:nvPr/>
          </p:nvSpPr>
          <p:spPr>
            <a:xfrm rot="5400000">
              <a:off x="6249841" y="4931074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0" name="Isosceles Triangle 209"/>
            <p:cNvSpPr/>
            <p:nvPr/>
          </p:nvSpPr>
          <p:spPr>
            <a:xfrm rot="5400000">
              <a:off x="5014946" y="4931073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1" name="Isosceles Triangle 210"/>
            <p:cNvSpPr/>
            <p:nvPr/>
          </p:nvSpPr>
          <p:spPr>
            <a:xfrm rot="5400000">
              <a:off x="4404009" y="4931073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2" name="Isosceles Triangle 211"/>
            <p:cNvSpPr/>
            <p:nvPr/>
          </p:nvSpPr>
          <p:spPr>
            <a:xfrm rot="5400000">
              <a:off x="5632430" y="4521386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3" name="Isosceles Triangle 212"/>
            <p:cNvSpPr/>
            <p:nvPr/>
          </p:nvSpPr>
          <p:spPr>
            <a:xfrm rot="5400000">
              <a:off x="6249841" y="4521388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4" name="Isosceles Triangle 213"/>
            <p:cNvSpPr/>
            <p:nvPr/>
          </p:nvSpPr>
          <p:spPr>
            <a:xfrm rot="5400000">
              <a:off x="5014946" y="4521387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5" name="Isosceles Triangle 214"/>
            <p:cNvSpPr/>
            <p:nvPr/>
          </p:nvSpPr>
          <p:spPr>
            <a:xfrm rot="5400000">
              <a:off x="4404009" y="4521387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6" name="Isosceles Triangle 215"/>
            <p:cNvSpPr/>
            <p:nvPr/>
          </p:nvSpPr>
          <p:spPr>
            <a:xfrm rot="5400000">
              <a:off x="5632430" y="4164772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7" name="Isosceles Triangle 216"/>
            <p:cNvSpPr/>
            <p:nvPr/>
          </p:nvSpPr>
          <p:spPr>
            <a:xfrm rot="5400000">
              <a:off x="6249841" y="4164773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8" name="Isosceles Triangle 217"/>
            <p:cNvSpPr/>
            <p:nvPr/>
          </p:nvSpPr>
          <p:spPr>
            <a:xfrm rot="5400000">
              <a:off x="5014946" y="4164772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9" name="Isosceles Triangle 218"/>
            <p:cNvSpPr/>
            <p:nvPr/>
          </p:nvSpPr>
          <p:spPr>
            <a:xfrm rot="5400000">
              <a:off x="4404009" y="4164772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0" name="Isosceles Triangle 219"/>
            <p:cNvSpPr/>
            <p:nvPr/>
          </p:nvSpPr>
          <p:spPr>
            <a:xfrm rot="5400000">
              <a:off x="5632430" y="3767006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1" name="Isosceles Triangle 220"/>
            <p:cNvSpPr/>
            <p:nvPr/>
          </p:nvSpPr>
          <p:spPr>
            <a:xfrm rot="5400000">
              <a:off x="6249841" y="3767008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2" name="Isosceles Triangle 221"/>
            <p:cNvSpPr/>
            <p:nvPr/>
          </p:nvSpPr>
          <p:spPr>
            <a:xfrm rot="5400000">
              <a:off x="5014946" y="3767007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3" name="Isosceles Triangle 222"/>
            <p:cNvSpPr/>
            <p:nvPr/>
          </p:nvSpPr>
          <p:spPr>
            <a:xfrm rot="5400000">
              <a:off x="4404009" y="3767007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4438093" y="5146195"/>
              <a:ext cx="2428807" cy="266820"/>
              <a:chOff x="4447445" y="2777253"/>
              <a:chExt cx="2733645" cy="296467"/>
            </a:xfrm>
          </p:grpSpPr>
          <p:sp>
            <p:nvSpPr>
              <p:cNvPr id="233" name="Isosceles Triangle 232"/>
              <p:cNvSpPr/>
              <p:nvPr/>
            </p:nvSpPr>
            <p:spPr>
              <a:xfrm rot="10800000">
                <a:off x="4447445" y="2777253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Isosceles Triangle 233"/>
              <p:cNvSpPr/>
              <p:nvPr/>
            </p:nvSpPr>
            <p:spPr>
              <a:xfrm rot="10800000">
                <a:off x="5133244" y="2785587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Isosceles Triangle 234"/>
              <p:cNvSpPr/>
              <p:nvPr/>
            </p:nvSpPr>
            <p:spPr>
              <a:xfrm rot="10800000">
                <a:off x="5815402" y="2785588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Isosceles Triangle 235"/>
              <p:cNvSpPr/>
              <p:nvPr/>
            </p:nvSpPr>
            <p:spPr>
              <a:xfrm rot="10800000">
                <a:off x="6523133" y="2785588"/>
                <a:ext cx="657957" cy="28813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4549246" y="2785587"/>
                <a:ext cx="509628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5215318" y="2785587"/>
                <a:ext cx="497770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5941008" y="2777253"/>
                <a:ext cx="543954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6609483" y="2785587"/>
                <a:ext cx="528895" cy="27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ADC</a:t>
                </a:r>
                <a:endParaRPr lang="en-US" sz="1000" dirty="0"/>
              </a:p>
            </p:txBody>
          </p:sp>
        </p:grpSp>
        <p:sp>
          <p:nvSpPr>
            <p:cNvPr id="225" name="Rectangle 224"/>
            <p:cNvSpPr/>
            <p:nvPr/>
          </p:nvSpPr>
          <p:spPr>
            <a:xfrm>
              <a:off x="5635071" y="3222739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018977" y="3222739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251166" y="3222739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402882" y="3222739"/>
              <a:ext cx="616095" cy="384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9" name="Isosceles Triangle 228"/>
            <p:cNvSpPr/>
            <p:nvPr/>
          </p:nvSpPr>
          <p:spPr>
            <a:xfrm rot="5400000">
              <a:off x="5630886" y="3382958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0" name="Isosceles Triangle 229"/>
            <p:cNvSpPr/>
            <p:nvPr/>
          </p:nvSpPr>
          <p:spPr>
            <a:xfrm rot="5400000">
              <a:off x="6248297" y="3382960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1" name="Isosceles Triangle 230"/>
            <p:cNvSpPr/>
            <p:nvPr/>
          </p:nvSpPr>
          <p:spPr>
            <a:xfrm rot="5400000">
              <a:off x="5013402" y="3382959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2" name="Isosceles Triangle 231"/>
            <p:cNvSpPr/>
            <p:nvPr/>
          </p:nvSpPr>
          <p:spPr>
            <a:xfrm rot="5400000">
              <a:off x="4402465" y="3382959"/>
              <a:ext cx="192023" cy="1733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5" name="Oval 174"/>
          <p:cNvSpPr/>
          <p:nvPr/>
        </p:nvSpPr>
        <p:spPr>
          <a:xfrm>
            <a:off x="3817405" y="4252984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1923610" y="4156972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3086055" y="4108274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8" name="Oval 177"/>
          <p:cNvSpPr/>
          <p:nvPr/>
        </p:nvSpPr>
        <p:spPr>
          <a:xfrm rot="7339042">
            <a:off x="2539045" y="4507843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3169643" y="4650347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1939365" y="4500372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2076010" y="4198771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3238455" y="4260674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1893091" y="4960771"/>
            <a:ext cx="101553" cy="96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2499672" y="4884420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3322043" y="4503571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6" name="Oval 185"/>
          <p:cNvSpPr/>
          <p:nvPr/>
        </p:nvSpPr>
        <p:spPr>
          <a:xfrm rot="7339042">
            <a:off x="2691445" y="4660243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3937047" y="4122571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2057400" y="4046371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1752600" y="4046371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2641647" y="4122571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3048000" y="4934712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6" name="Oval 245"/>
          <p:cNvSpPr/>
          <p:nvPr/>
        </p:nvSpPr>
        <p:spPr>
          <a:xfrm>
            <a:off x="3352800" y="4858512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3708447" y="5219700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3708447" y="4533900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9" name="Oval 248"/>
          <p:cNvSpPr/>
          <p:nvPr/>
        </p:nvSpPr>
        <p:spPr>
          <a:xfrm>
            <a:off x="3276600" y="5295900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1981200" y="5295900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1" name="Oval 250"/>
          <p:cNvSpPr/>
          <p:nvPr/>
        </p:nvSpPr>
        <p:spPr>
          <a:xfrm>
            <a:off x="2045491" y="4934712"/>
            <a:ext cx="101553" cy="96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2" name="Oval 251"/>
          <p:cNvSpPr/>
          <p:nvPr/>
        </p:nvSpPr>
        <p:spPr>
          <a:xfrm>
            <a:off x="2057400" y="4629912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3" name="Oval 252"/>
          <p:cNvSpPr/>
          <p:nvPr/>
        </p:nvSpPr>
        <p:spPr>
          <a:xfrm rot="7339042">
            <a:off x="2683114" y="4498924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3124200" y="4477512"/>
            <a:ext cx="101553" cy="960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5" name="Oval 254"/>
          <p:cNvSpPr/>
          <p:nvPr/>
        </p:nvSpPr>
        <p:spPr>
          <a:xfrm rot="7339042">
            <a:off x="2615183" y="5391270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6" name="Oval 255"/>
          <p:cNvSpPr/>
          <p:nvPr/>
        </p:nvSpPr>
        <p:spPr>
          <a:xfrm rot="7339042">
            <a:off x="2464088" y="5376838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7" name="Oval 256"/>
          <p:cNvSpPr/>
          <p:nvPr/>
        </p:nvSpPr>
        <p:spPr>
          <a:xfrm rot="7339042">
            <a:off x="2537415" y="5260924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58" name="Group 257"/>
          <p:cNvGrpSpPr/>
          <p:nvPr/>
        </p:nvGrpSpPr>
        <p:grpSpPr>
          <a:xfrm rot="1200000">
            <a:off x="3754809" y="4975871"/>
            <a:ext cx="236952" cy="164591"/>
            <a:chOff x="8572501" y="1524001"/>
            <a:chExt cx="266692" cy="182879"/>
          </a:xfrm>
          <a:solidFill>
            <a:srgbClr val="0070C0"/>
          </a:solidFill>
        </p:grpSpPr>
        <p:sp>
          <p:nvSpPr>
            <p:cNvPr id="259" name="Oval 258"/>
            <p:cNvSpPr/>
            <p:nvPr/>
          </p:nvSpPr>
          <p:spPr>
            <a:xfrm>
              <a:off x="8724894" y="1524001"/>
              <a:ext cx="114299" cy="10668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0" name="Oval 259"/>
            <p:cNvSpPr/>
            <p:nvPr/>
          </p:nvSpPr>
          <p:spPr>
            <a:xfrm>
              <a:off x="8572501" y="1600200"/>
              <a:ext cx="114299" cy="10668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65" name="Oval 264"/>
          <p:cNvSpPr/>
          <p:nvPr/>
        </p:nvSpPr>
        <p:spPr>
          <a:xfrm rot="1200000">
            <a:off x="3795649" y="4876139"/>
            <a:ext cx="101553" cy="9601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6" name="Oval 265"/>
          <p:cNvSpPr/>
          <p:nvPr/>
        </p:nvSpPr>
        <p:spPr>
          <a:xfrm>
            <a:off x="2652072" y="4876800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7" name="Oval 266"/>
          <p:cNvSpPr/>
          <p:nvPr/>
        </p:nvSpPr>
        <p:spPr>
          <a:xfrm>
            <a:off x="2057400" y="5410200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8" name="Oval 267"/>
          <p:cNvSpPr/>
          <p:nvPr/>
        </p:nvSpPr>
        <p:spPr>
          <a:xfrm>
            <a:off x="3860847" y="5372100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9" name="Oval 268"/>
          <p:cNvSpPr/>
          <p:nvPr/>
        </p:nvSpPr>
        <p:spPr>
          <a:xfrm>
            <a:off x="3124200" y="5029200"/>
            <a:ext cx="101553" cy="960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0" name="Oval 269"/>
          <p:cNvSpPr/>
          <p:nvPr/>
        </p:nvSpPr>
        <p:spPr>
          <a:xfrm rot="7339042">
            <a:off x="3947392" y="5736412"/>
            <a:ext cx="102869" cy="94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1" name="Oval 270"/>
          <p:cNvSpPr/>
          <p:nvPr/>
        </p:nvSpPr>
        <p:spPr>
          <a:xfrm>
            <a:off x="3124200" y="5334000"/>
            <a:ext cx="101553" cy="96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1828800" y="4856988"/>
            <a:ext cx="101553" cy="96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3" name="Oval 272"/>
          <p:cNvSpPr/>
          <p:nvPr/>
        </p:nvSpPr>
        <p:spPr>
          <a:xfrm rot="1200000">
            <a:off x="2604157" y="5768692"/>
            <a:ext cx="101553" cy="9601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8" grpId="0"/>
      <p:bldP spid="68" grpId="1"/>
      <p:bldP spid="75" grpId="0"/>
      <p:bldP spid="157" grpId="0" animBg="1"/>
      <p:bldP spid="170" grpId="0" animBg="1"/>
      <p:bldP spid="172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245" grpId="0" animBg="1"/>
      <p:bldP spid="246" grpId="0" animBg="1"/>
      <p:bldP spid="248" grpId="0" animBg="1"/>
      <p:bldP spid="251" grpId="0" animBg="1"/>
      <p:bldP spid="252" grpId="0" animBg="1"/>
      <p:bldP spid="253" grpId="0" animBg="1"/>
      <p:bldP spid="254" grpId="0" animBg="1"/>
      <p:bldP spid="265" grpId="0" animBg="1"/>
      <p:bldP spid="265" grpId="1" animBg="1"/>
      <p:bldP spid="266" grpId="0" animBg="1"/>
      <p:bldP spid="266" grpId="1" animBg="1"/>
      <p:bldP spid="267" grpId="0" animBg="1"/>
      <p:bldP spid="268" grpId="0" animBg="1"/>
      <p:bldP spid="269" grpId="0" animBg="1"/>
      <p:bldP spid="269" grpId="1" animBg="1"/>
      <p:bldP spid="270" grpId="0" animBg="1"/>
      <p:bldP spid="271" grpId="0" animBg="1"/>
      <p:bldP spid="272" grpId="0" animBg="1"/>
      <p:bldP spid="272" grpId="1" animBg="1"/>
      <p:bldP spid="27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read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229600" cy="4449763"/>
          </a:xfrm>
        </p:spPr>
        <p:txBody>
          <a:bodyPr>
            <a:normAutofit/>
          </a:bodyPr>
          <a:lstStyle/>
          <a:p>
            <a:r>
              <a:rPr lang="en-US" dirty="0" smtClean="0"/>
              <a:t>Rolling Shutter:</a:t>
            </a:r>
          </a:p>
          <a:p>
            <a:pPr lvl="1"/>
            <a:r>
              <a:rPr lang="en-US" dirty="0" smtClean="0"/>
              <a:t>Exposure start is delayed between each row</a:t>
            </a:r>
          </a:p>
          <a:p>
            <a:pPr lvl="1"/>
            <a:r>
              <a:rPr lang="en-US" dirty="0" smtClean="0"/>
              <a:t>Readout goes row by row</a:t>
            </a:r>
          </a:p>
          <a:p>
            <a:pPr lvl="1"/>
            <a:r>
              <a:rPr lang="en-US" dirty="0" smtClean="0"/>
              <a:t>Offset time between rows as low as 10 </a:t>
            </a:r>
            <a:r>
              <a:rPr lang="el-GR" dirty="0" smtClean="0">
                <a:latin typeface="Calibri"/>
              </a:rPr>
              <a:t>μ</a:t>
            </a:r>
            <a:r>
              <a:rPr lang="en-US" dirty="0" smtClean="0">
                <a:latin typeface="Calibri"/>
              </a:rPr>
              <a:t>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895600" y="12954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Global vs. Rolling Shutter</a:t>
            </a:r>
            <a:endParaRPr lang="en-US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38600"/>
            <a:ext cx="7753350" cy="256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4200" y="6602004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http://www.andor.com/pdfs/literature/Tech_Note_Rolling_Global_Shutter.pdf</a:t>
            </a:r>
          </a:p>
        </p:txBody>
      </p:sp>
    </p:spTree>
    <p:extLst>
      <p:ext uri="{BB962C8B-B14F-4D97-AF65-F5344CB8AC3E}">
        <p14:creationId xmlns:p14="http://schemas.microsoft.com/office/powerpoint/2010/main" val="1769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read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Rolling Shutter:</a:t>
            </a:r>
          </a:p>
          <a:p>
            <a:pPr lvl="1"/>
            <a:r>
              <a:rPr lang="en-US" dirty="0" smtClean="0"/>
              <a:t>Exposure start is delayed between each row</a:t>
            </a:r>
          </a:p>
          <a:p>
            <a:pPr lvl="1"/>
            <a:r>
              <a:rPr lang="en-US" dirty="0" smtClean="0"/>
              <a:t>Readout goes row by row</a:t>
            </a:r>
          </a:p>
          <a:p>
            <a:pPr lvl="1"/>
            <a:r>
              <a:rPr lang="en-US" dirty="0" smtClean="0"/>
              <a:t>Offset time between rows as low as 10 </a:t>
            </a:r>
            <a:r>
              <a:rPr lang="el-GR" dirty="0" smtClean="0">
                <a:latin typeface="Calibri"/>
              </a:rPr>
              <a:t>μ</a:t>
            </a:r>
            <a:r>
              <a:rPr lang="en-US" dirty="0" smtClean="0">
                <a:latin typeface="Calibri"/>
              </a:rPr>
              <a:t>s</a:t>
            </a:r>
            <a:endParaRPr lang="en-US" dirty="0" smtClean="0"/>
          </a:p>
          <a:p>
            <a:r>
              <a:rPr lang="en-US" dirty="0" smtClean="0"/>
              <a:t>Global Shutter:</a:t>
            </a:r>
          </a:p>
          <a:p>
            <a:pPr lvl="1"/>
            <a:r>
              <a:rPr lang="en-US" dirty="0" smtClean="0"/>
              <a:t>All pixels begin and end exposure at same time</a:t>
            </a:r>
          </a:p>
          <a:p>
            <a:pPr lvl="1"/>
            <a:r>
              <a:rPr lang="en-US" dirty="0" smtClean="0"/>
              <a:t>Requires extra transistor in each pixel</a:t>
            </a:r>
          </a:p>
          <a:p>
            <a:pPr lvl="1"/>
            <a:r>
              <a:rPr lang="en-US" dirty="0" smtClean="0"/>
              <a:t>Higher read noise</a:t>
            </a:r>
          </a:p>
          <a:p>
            <a:pPr lvl="1"/>
            <a:r>
              <a:rPr lang="en-US" dirty="0" smtClean="0"/>
              <a:t>Half the maximum frame rate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600" y="12954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Global vs. Rolling Shutter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1264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options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3984172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CCD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" y="1873780"/>
            <a:ext cx="2659039" cy="15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b="13878"/>
          <a:stretch/>
        </p:blipFill>
        <p:spPr>
          <a:xfrm>
            <a:off x="2743200" y="2598318"/>
            <a:ext cx="1947296" cy="122456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6" y="3598460"/>
            <a:ext cx="2498264" cy="173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24" y="4877477"/>
            <a:ext cx="1762915" cy="159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22886"/>
            <a:ext cx="2364444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64001"/>
            <a:ext cx="1895475" cy="232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1371601"/>
            <a:ext cx="3984172" cy="83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CMOS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27436"/>
            <a:ext cx="17716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9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60" y="1066800"/>
            <a:ext cx="4038600" cy="502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4" y="947382"/>
            <a:ext cx="3827373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31547"/>
            <a:ext cx="4057650" cy="46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Camera Spec 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Ideal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High resolution</a:t>
            </a:r>
          </a:p>
          <a:p>
            <a:pPr lvl="1"/>
            <a:r>
              <a:rPr lang="en-US" dirty="0" smtClean="0"/>
              <a:t>Optically resolvable features span a couple pixels</a:t>
            </a:r>
          </a:p>
          <a:p>
            <a:r>
              <a:rPr lang="en-US" dirty="0" smtClean="0"/>
              <a:t>Large area</a:t>
            </a:r>
          </a:p>
          <a:p>
            <a:pPr lvl="1"/>
            <a:r>
              <a:rPr lang="en-US" dirty="0" smtClean="0"/>
              <a:t>Covers field of view</a:t>
            </a:r>
          </a:p>
          <a:p>
            <a:r>
              <a:rPr lang="en-US" dirty="0" smtClean="0"/>
              <a:t>Linear response</a:t>
            </a:r>
          </a:p>
          <a:p>
            <a:pPr lvl="1"/>
            <a:r>
              <a:rPr lang="en-US" dirty="0" smtClean="0"/>
              <a:t>Twice the photons gives twice the output</a:t>
            </a:r>
          </a:p>
          <a:p>
            <a:r>
              <a:rPr lang="en-US" dirty="0" smtClean="0"/>
              <a:t>Uniform response</a:t>
            </a:r>
          </a:p>
          <a:p>
            <a:pPr lvl="1"/>
            <a:r>
              <a:rPr lang="en-US" dirty="0" smtClean="0"/>
              <a:t>Same response no matter where photon lands</a:t>
            </a:r>
          </a:p>
          <a:p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Can capture dynamic processes</a:t>
            </a:r>
          </a:p>
          <a:p>
            <a:r>
              <a:rPr lang="en-US" dirty="0" smtClean="0"/>
              <a:t>High sensitivity</a:t>
            </a:r>
          </a:p>
          <a:p>
            <a:pPr lvl="1"/>
            <a:r>
              <a:rPr lang="en-US" dirty="0" smtClean="0"/>
              <a:t>All photons get measured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into the spec sheet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6042"/>
            <a:ext cx="48348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4380" y="1981200"/>
            <a:ext cx="1981200" cy="117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2221468"/>
            <a:ext cx="2438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SONY Interline CCD chip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09800"/>
            <a:ext cx="485520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16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image sensors sense an image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3" y="2166648"/>
            <a:ext cx="1868048" cy="2163763"/>
          </a:xfrm>
        </p:spPr>
      </p:pic>
      <p:sp>
        <p:nvSpPr>
          <p:cNvPr id="4" name="TextBox 3"/>
          <p:cNvSpPr txBox="1"/>
          <p:nvPr/>
        </p:nvSpPr>
        <p:spPr>
          <a:xfrm>
            <a:off x="2362200" y="207563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Photoelectric Effect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743" y="42672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Hertz: observed in 1887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657" y="2011295"/>
            <a:ext cx="1676400" cy="2191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0" y="41264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Einstein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68886" y="4364262"/>
                <a:ext cx="938013" cy="436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box>
                        <m:box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h𝑐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886" y="4364262"/>
                <a:ext cx="938013" cy="436338"/>
              </a:xfrm>
              <a:prstGeom prst="rect">
                <a:avLst/>
              </a:prstGeom>
              <a:blipFill rotWithShape="1">
                <a:blip r:embed="rId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4800600"/>
            <a:ext cx="8229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silicon, need </a:t>
            </a:r>
            <a:r>
              <a:rPr lang="en-US" dirty="0" smtClean="0">
                <a:latin typeface="Calibri"/>
              </a:rPr>
              <a:t>≈ 1.14 </a:t>
            </a:r>
            <a:r>
              <a:rPr lang="en-US" dirty="0" err="1" smtClean="0">
                <a:latin typeface="Calibri"/>
              </a:rPr>
              <a:t>eV</a:t>
            </a:r>
            <a:r>
              <a:rPr lang="en-US" dirty="0" smtClean="0">
                <a:latin typeface="Calibri"/>
              </a:rPr>
              <a:t> to release an electron</a:t>
            </a:r>
          </a:p>
          <a:p>
            <a:pPr lvl="1"/>
            <a:r>
              <a:rPr lang="en-US" dirty="0" smtClean="0">
                <a:latin typeface="Calibri"/>
              </a:rPr>
              <a:t>So need </a:t>
            </a:r>
            <a:r>
              <a:rPr lang="el-GR" dirty="0" smtClean="0">
                <a:latin typeface="Calibri"/>
              </a:rPr>
              <a:t>λ</a:t>
            </a:r>
            <a:r>
              <a:rPr lang="en-US" dirty="0" smtClean="0">
                <a:latin typeface="Calibri"/>
              </a:rPr>
              <a:t> &lt; 1100 nm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15142" y="1334869"/>
            <a:ext cx="62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1. Need way to detect photons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7" y="2788158"/>
            <a:ext cx="2371725" cy="17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into the spec sheet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8348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2057400"/>
            <a:ext cx="1981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" t="13021" r="51498" b="80035"/>
          <a:stretch/>
        </p:blipFill>
        <p:spPr bwMode="auto">
          <a:xfrm>
            <a:off x="5181600" y="2057400"/>
            <a:ext cx="375474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81600" y="28956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you want 3 pixels per resolvable unit of 300 nm:</a:t>
            </a:r>
          </a:p>
          <a:p>
            <a:r>
              <a:rPr lang="en-US" dirty="0"/>
              <a:t>	</a:t>
            </a:r>
            <a:r>
              <a:rPr lang="en-US" dirty="0" smtClean="0"/>
              <a:t>0.3 </a:t>
            </a:r>
            <a:r>
              <a:rPr lang="el-GR" dirty="0" smtClean="0">
                <a:latin typeface="Calibri"/>
              </a:rPr>
              <a:t>μ</a:t>
            </a:r>
            <a:r>
              <a:rPr lang="en-US" dirty="0" smtClean="0">
                <a:latin typeface="Calibri"/>
              </a:rPr>
              <a:t>m × M = 3 </a:t>
            </a:r>
            <a:r>
              <a:rPr lang="en-US" dirty="0" smtClean="0"/>
              <a:t>× </a:t>
            </a:r>
            <a:r>
              <a:rPr lang="en-US" dirty="0" smtClean="0">
                <a:latin typeface="Calibri"/>
              </a:rPr>
              <a:t>6.45 </a:t>
            </a:r>
            <a:r>
              <a:rPr lang="el-GR" dirty="0" smtClean="0">
                <a:latin typeface="Calibri"/>
              </a:rPr>
              <a:t>μ</a:t>
            </a:r>
            <a:r>
              <a:rPr lang="en-US" dirty="0" smtClean="0">
                <a:latin typeface="Calibri"/>
              </a:rPr>
              <a:t>m</a:t>
            </a:r>
          </a:p>
          <a:p>
            <a:r>
              <a:rPr lang="en-US" dirty="0">
                <a:latin typeface="Calibri"/>
              </a:rPr>
              <a:t>	</a:t>
            </a:r>
            <a:r>
              <a:rPr lang="en-US" dirty="0" smtClean="0">
                <a:latin typeface="Calibri"/>
              </a:rPr>
              <a:t>M = 64.5</a:t>
            </a:r>
            <a:r>
              <a:rPr lang="en-US" dirty="0" smtClean="0"/>
              <a:t>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1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into the spec sheet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8348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74645" y="4114800"/>
            <a:ext cx="2306955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are photons detected?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2200" y="1501974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Quantum Efficiency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40" y="2159191"/>
            <a:ext cx="5522119" cy="43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9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into the spec sheet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8348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3048000"/>
            <a:ext cx="1981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3638550"/>
            <a:ext cx="1981200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NOISE!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00400" y="914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noise?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1447800"/>
            <a:ext cx="6477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Uncertainty in measured signal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Looks like random fluctuations in intensity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t="11852" r="6316" b="7105"/>
          <a:stretch/>
        </p:blipFill>
        <p:spPr>
          <a:xfrm>
            <a:off x="246797" y="2224135"/>
            <a:ext cx="4503761" cy="4557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1000" y="2438400"/>
                <a:ext cx="243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𝑰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en-US" sz="2400" b="1" i="1" dirty="0" smtClean="0">
                  <a:solidFill>
                    <a:schemeClr val="bg1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𝝈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.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𝟎𝟑𝟐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</a:rPr>
                  <a:t> 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2438400" cy="8309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t="11853" r="5588" b="7347"/>
          <a:stretch/>
        </p:blipFill>
        <p:spPr>
          <a:xfrm>
            <a:off x="2465126" y="2237783"/>
            <a:ext cx="4570864" cy="4543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38650" y="2438399"/>
                <a:ext cx="243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𝑰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en-US" sz="2400" b="1" i="1" dirty="0" smtClean="0">
                  <a:solidFill>
                    <a:schemeClr val="bg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𝝈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𝟎𝟗𝟗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650" y="2438399"/>
                <a:ext cx="2438400" cy="83099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9" t="12914" r="5716" b="7096"/>
          <a:stretch/>
        </p:blipFill>
        <p:spPr>
          <a:xfrm>
            <a:off x="4583373" y="2283345"/>
            <a:ext cx="4544705" cy="449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53000" y="2438400"/>
                <a:ext cx="243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𝑰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en-US" sz="2400" b="1" i="1" dirty="0" smtClean="0">
                  <a:solidFill>
                    <a:schemeClr val="bg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𝝈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𝟒𝟏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438400"/>
                <a:ext cx="2438400" cy="83099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5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NOISE!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792162"/>
                <a:ext cx="8229600" cy="47545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The different types of noise</a:t>
                </a:r>
              </a:p>
              <a:p>
                <a:pPr lvl="1"/>
                <a:r>
                  <a:rPr lang="en-US" sz="2000" dirty="0" smtClean="0"/>
                  <a:t>Fixed Pattern Noise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sz="1600" dirty="0" smtClean="0"/>
                  <a:t>Pixels respond to light or photoelectrons differently 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sz="1400" dirty="0" smtClean="0"/>
                  <a:t>[Perhaps because piece of dirt in front of some]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𝐹𝑃𝑁</m:t>
                        </m:r>
                      </m:sub>
                    </m:sSub>
                    <m:r>
                      <a:rPr lang="en-US" sz="1600" i="1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  <a:ea typeface="Cambria Math"/>
                          </a:rPr>
                          <m:t>S</m:t>
                        </m:r>
                      </m:e>
                    </m:d>
                    <m:r>
                      <a:rPr lang="en-US" sz="160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  <a:ea typeface="Cambria Math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  <a:ea typeface="Cambria Math"/>
                          </a:rPr>
                          <m:t>N</m:t>
                        </m:r>
                      </m:sub>
                    </m:sSub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  <a:ea typeface="Cambria Math"/>
                      </a:rPr>
                      <m:t>S</m:t>
                    </m:r>
                  </m:oMath>
                </a14:m>
                <a:r>
                  <a:rPr lang="en-US" sz="1600" dirty="0" smtClean="0"/>
                  <a:t>  [P</a:t>
                </a:r>
                <a:r>
                  <a:rPr lang="en-US" sz="1600" baseline="-25000" dirty="0" smtClean="0"/>
                  <a:t>N</a:t>
                </a:r>
                <a:r>
                  <a:rPr lang="en-US" sz="1600" dirty="0" smtClean="0"/>
                  <a:t> is the FPN quality factor]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sz="1600" dirty="0" smtClean="0"/>
                  <a:t>Correctable through process of flat fielding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sz="1600" dirty="0" smtClean="0"/>
                  <a:t>Can be an issue with CMOS since electronics </a:t>
                </a:r>
                <a:br>
                  <a:rPr lang="en-US" sz="1600" dirty="0" smtClean="0"/>
                </a:br>
                <a:r>
                  <a:rPr lang="en-US" sz="1600" dirty="0" smtClean="0"/>
                  <a:t>associated with each pixel can be different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792162"/>
                <a:ext cx="8229600" cy="4754563"/>
              </a:xfrm>
              <a:blipFill rotWithShape="1">
                <a:blip r:embed="rId2"/>
                <a:stretch>
                  <a:fillRect l="-963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3274" r="54487" b="5176"/>
          <a:stretch/>
        </p:blipFill>
        <p:spPr>
          <a:xfrm>
            <a:off x="5638800" y="3357940"/>
            <a:ext cx="3125337" cy="29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NOISE!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92162"/>
            <a:ext cx="8229600" cy="6019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different types of noise</a:t>
            </a:r>
          </a:p>
          <a:p>
            <a:pPr lvl="1"/>
            <a:r>
              <a:rPr lang="en-US" sz="2000" dirty="0" smtClean="0"/>
              <a:t>Fixed Pattern Noise</a:t>
            </a:r>
          </a:p>
          <a:p>
            <a:pPr lvl="1"/>
            <a:r>
              <a:rPr lang="en-US" sz="2000" dirty="0" smtClean="0"/>
              <a:t>Dark Noise</a:t>
            </a:r>
          </a:p>
          <a:p>
            <a:pPr lvl="2"/>
            <a:r>
              <a:rPr lang="en-US" sz="1600" dirty="0" smtClean="0"/>
              <a:t>Temperature dependent; reduced by cooling camera</a:t>
            </a:r>
          </a:p>
          <a:p>
            <a:pPr lvl="1"/>
            <a:r>
              <a:rPr lang="en-US" sz="2000" dirty="0" smtClean="0"/>
              <a:t>Clock-induced Charge Noise</a:t>
            </a:r>
          </a:p>
          <a:p>
            <a:pPr lvl="2"/>
            <a:r>
              <a:rPr lang="en-US" sz="1600" dirty="0" smtClean="0"/>
              <a:t>As charge gets moved around, new electrons can be generated</a:t>
            </a:r>
          </a:p>
        </p:txBody>
      </p:sp>
    </p:spTree>
    <p:extLst>
      <p:ext uri="{BB962C8B-B14F-4D97-AF65-F5344CB8AC3E}">
        <p14:creationId xmlns:p14="http://schemas.microsoft.com/office/powerpoint/2010/main" val="17557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176016"/>
            <a:ext cx="5646429" cy="3525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27" y="3176016"/>
            <a:ext cx="5653073" cy="3529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176016"/>
            <a:ext cx="5653073" cy="3529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NOISE!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792162"/>
                <a:ext cx="8229600" cy="47545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The different types of noise</a:t>
                </a:r>
              </a:p>
              <a:p>
                <a:pPr lvl="1"/>
                <a:r>
                  <a:rPr lang="en-US" sz="2000" dirty="0"/>
                  <a:t>Fixed Pattern Noise</a:t>
                </a:r>
              </a:p>
              <a:p>
                <a:pPr lvl="1"/>
                <a:r>
                  <a:rPr lang="en-US" sz="2000" dirty="0"/>
                  <a:t>Dark Noise</a:t>
                </a:r>
              </a:p>
              <a:p>
                <a:pPr lvl="1"/>
                <a:r>
                  <a:rPr lang="en-US" sz="2000" dirty="0" smtClean="0"/>
                  <a:t>Clock-induced </a:t>
                </a:r>
                <a:r>
                  <a:rPr lang="en-US" sz="2000" dirty="0"/>
                  <a:t>Charge Noise</a:t>
                </a:r>
              </a:p>
              <a:p>
                <a:pPr lvl="1"/>
                <a:r>
                  <a:rPr lang="en-US" sz="2000" dirty="0" smtClean="0"/>
                  <a:t>Shot Noise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sz="1800" dirty="0" smtClean="0"/>
                  <a:t>Photons are discrete; follow Poisson distribution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sz="1800" dirty="0" smtClean="0"/>
                  <a:t>Photon Shot Noise</a:t>
                </a:r>
              </a:p>
              <a:p>
                <a:pPr lvl="3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𝑠h𝑜𝑡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  <a:ea typeface="Cambria Math"/>
                          </a:rPr>
                          <m:t>S</m:t>
                        </m:r>
                      </m:e>
                    </m:d>
                    <m:r>
                      <a:rPr lang="en-US" sz="1600" b="0" i="0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  <a:ea typeface="Cambria Math"/>
                          </a:rPr>
                          <m:t>S</m:t>
                        </m:r>
                      </m:e>
                      <m:sup>
                        <m:f>
                          <m:fPr>
                            <m:ctrlP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1600" b="0" i="0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792162"/>
                <a:ext cx="8229600" cy="4754563"/>
              </a:xfrm>
              <a:blipFill rotWithShape="1">
                <a:blip r:embed="rId5"/>
                <a:stretch>
                  <a:fillRect l="-963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19600" y="354534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Average of 1 photon per pixel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3176016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Photon distribution on 1 million pixels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448885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Average of 5 photons per pixel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512482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photons/pixel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NOISE!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92162"/>
            <a:ext cx="8229600" cy="6019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different types of noise</a:t>
            </a:r>
          </a:p>
          <a:p>
            <a:pPr lvl="1"/>
            <a:r>
              <a:rPr lang="en-US" sz="2000" dirty="0" smtClean="0"/>
              <a:t>Fixed Pattern Noise</a:t>
            </a:r>
          </a:p>
          <a:p>
            <a:pPr lvl="1"/>
            <a:r>
              <a:rPr lang="en-US" sz="2000" dirty="0"/>
              <a:t>Dark Noise</a:t>
            </a:r>
          </a:p>
          <a:p>
            <a:pPr lvl="1"/>
            <a:r>
              <a:rPr lang="en-US" sz="2000" dirty="0"/>
              <a:t>Clock-induced Charge Noise</a:t>
            </a:r>
          </a:p>
          <a:p>
            <a:pPr lvl="1"/>
            <a:r>
              <a:rPr lang="en-US" sz="2000" dirty="0" smtClean="0"/>
              <a:t>Shot Noise</a:t>
            </a:r>
            <a:endParaRPr lang="en-US" sz="1600" b="0" dirty="0" smtClean="0">
              <a:ea typeface="Cambria Math"/>
            </a:endParaRPr>
          </a:p>
          <a:p>
            <a:pPr lvl="1"/>
            <a:r>
              <a:rPr lang="en-US" sz="2000" dirty="0" smtClean="0"/>
              <a:t>Read Noise</a:t>
            </a:r>
          </a:p>
          <a:p>
            <a:pPr lvl="2"/>
            <a:r>
              <a:rPr lang="en-US" sz="1600" dirty="0" smtClean="0"/>
              <a:t>Not a function of signal. Due to electronics converting charge to voltage</a:t>
            </a:r>
          </a:p>
          <a:p>
            <a:pPr lvl="2"/>
            <a:r>
              <a:rPr lang="en-US" sz="1600" dirty="0" smtClean="0"/>
              <a:t>Generally increases with increased readout speed</a:t>
            </a:r>
          </a:p>
          <a:p>
            <a:pPr lvl="2"/>
            <a:r>
              <a:rPr lang="en-US" sz="1600" dirty="0" smtClean="0"/>
              <a:t>Sets the minimum signal that can be detected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t="8569" r="6518"/>
          <a:stretch/>
        </p:blipFill>
        <p:spPr>
          <a:xfrm>
            <a:off x="-2275" y="4375244"/>
            <a:ext cx="9144000" cy="21813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41148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Decreasing read noise </a:t>
            </a:r>
            <a:r>
              <a:rPr lang="en-US" dirty="0" smtClean="0">
                <a:sym typeface="Wingdings" pitchFamily="2" charset="2"/>
              </a:rPr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71800" y="4299466"/>
            <a:ext cx="4038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63246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signal.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6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NOISE!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92162"/>
            <a:ext cx="8229600" cy="6019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different types of noise</a:t>
            </a:r>
          </a:p>
          <a:p>
            <a:pPr lvl="1"/>
            <a:r>
              <a:rPr lang="en-US" sz="2000" dirty="0" smtClean="0"/>
              <a:t>Fixed Pattern Noise</a:t>
            </a:r>
          </a:p>
          <a:p>
            <a:pPr lvl="1"/>
            <a:r>
              <a:rPr lang="en-US" sz="2000" dirty="0" smtClean="0"/>
              <a:t>Dark Noise</a:t>
            </a:r>
          </a:p>
          <a:p>
            <a:pPr lvl="1"/>
            <a:r>
              <a:rPr lang="en-US" sz="2000" dirty="0" smtClean="0"/>
              <a:t>Clock-induced Charge Noise</a:t>
            </a:r>
          </a:p>
          <a:p>
            <a:pPr lvl="1"/>
            <a:r>
              <a:rPr lang="en-US" sz="2000" dirty="0" smtClean="0"/>
              <a:t>Shot Noise</a:t>
            </a:r>
            <a:endParaRPr lang="en-US" sz="1600" b="0" dirty="0" smtClean="0">
              <a:ea typeface="Cambria Math"/>
            </a:endParaRPr>
          </a:p>
          <a:p>
            <a:pPr lvl="1"/>
            <a:r>
              <a:rPr lang="en-US" sz="2000" dirty="0" smtClean="0"/>
              <a:t>Read Noise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Signal to 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4643090"/>
                <a:ext cx="9144000" cy="1224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SNR</m:t>
                      </m:r>
                      <m:r>
                        <a:rPr lang="en-US" sz="3200" b="0" i="0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QE</m:t>
                          </m:r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𝑅𝐸𝐴𝐷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20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QE</m:t>
                              </m:r>
                              <m:r>
                                <a:rPr lang="en-US" sz="3200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  <m:r>
                                <a:rPr lang="en-US" sz="3200" b="0" i="0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P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/>
                                          <a:ea typeface="Cambria Math"/>
                                        </a:rPr>
                                        <m:t>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3200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QE</m:t>
                                      </m:r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×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3090"/>
                <a:ext cx="9144000" cy="12243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5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3138" r="3020" b="3647"/>
          <a:stretch/>
        </p:blipFill>
        <p:spPr>
          <a:xfrm>
            <a:off x="3548417" y="1827663"/>
            <a:ext cx="3152633" cy="31253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9248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Photodiodes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Photons will </a:t>
            </a:r>
            <a:br>
              <a:rPr lang="en-US" sz="2000" dirty="0" smtClean="0"/>
            </a:br>
            <a:r>
              <a:rPr lang="en-US" sz="2000" dirty="0" smtClean="0"/>
              <a:t>generate electron </a:t>
            </a:r>
            <a:br>
              <a:rPr lang="en-US" sz="2000" dirty="0" smtClean="0"/>
            </a:br>
            <a:r>
              <a:rPr lang="en-US" sz="2000" dirty="0" smtClean="0"/>
              <a:t>(photoelectron)</a:t>
            </a:r>
          </a:p>
          <a:p>
            <a:pPr lvl="1">
              <a:spcAft>
                <a:spcPts val="1200"/>
              </a:spcAft>
            </a:pPr>
            <a:endParaRPr lang="en-US" sz="2000" dirty="0" smtClean="0"/>
          </a:p>
          <a:p>
            <a:pPr lvl="1">
              <a:spcAft>
                <a:spcPts val="1200"/>
              </a:spcAft>
            </a:pPr>
            <a:endParaRPr lang="en-US" sz="2000" dirty="0" smtClean="0"/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endParaRPr lang="en-US" sz="2000" dirty="0" smtClean="0"/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But detecting few electrons </a:t>
            </a:r>
            <a:br>
              <a:rPr lang="en-US" sz="2000" dirty="0" smtClean="0"/>
            </a:br>
            <a:r>
              <a:rPr lang="en-US" sz="2000" dirty="0" smtClean="0"/>
              <a:t>is hard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Need way to amplify the signal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" t="3902" r="4477" b="3987"/>
          <a:stretch/>
        </p:blipFill>
        <p:spPr>
          <a:xfrm>
            <a:off x="6701050" y="2284863"/>
            <a:ext cx="2442950" cy="24565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Point Detectors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3400" y="3390331"/>
            <a:ext cx="1066800" cy="419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3810000"/>
            <a:ext cx="1066800" cy="76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4572000"/>
            <a:ext cx="1066800" cy="4196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2" idx="0"/>
          </p:cNvCxnSpPr>
          <p:nvPr/>
        </p:nvCxnSpPr>
        <p:spPr>
          <a:xfrm flipV="1">
            <a:off x="1066800" y="2971800"/>
            <a:ext cx="0" cy="4185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066800" y="4991669"/>
            <a:ext cx="0" cy="4185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295403" y="3090041"/>
            <a:ext cx="1810404" cy="1253359"/>
            <a:chOff x="1295403" y="3090041"/>
            <a:chExt cx="1810404" cy="1253359"/>
          </a:xfrm>
        </p:grpSpPr>
        <p:sp>
          <p:nvSpPr>
            <p:cNvPr id="10" name="Freeform 9"/>
            <p:cNvSpPr/>
            <p:nvPr/>
          </p:nvSpPr>
          <p:spPr>
            <a:xfrm>
              <a:off x="1724353" y="3090041"/>
              <a:ext cx="1381454" cy="986987"/>
            </a:xfrm>
            <a:custGeom>
              <a:avLst/>
              <a:gdLst>
                <a:gd name="connsiteX0" fmla="*/ 0 w 1324304"/>
                <a:gd name="connsiteY0" fmla="*/ 977462 h 977462"/>
                <a:gd name="connsiteX1" fmla="*/ 173421 w 1324304"/>
                <a:gd name="connsiteY1" fmla="*/ 867104 h 977462"/>
                <a:gd name="connsiteX2" fmla="*/ 189187 w 1324304"/>
                <a:gd name="connsiteY2" fmla="*/ 709449 h 977462"/>
                <a:gd name="connsiteX3" fmla="*/ 394138 w 1324304"/>
                <a:gd name="connsiteY3" fmla="*/ 867104 h 977462"/>
                <a:gd name="connsiteX4" fmla="*/ 315311 w 1324304"/>
                <a:gd name="connsiteY4" fmla="*/ 472966 h 977462"/>
                <a:gd name="connsiteX5" fmla="*/ 709449 w 1324304"/>
                <a:gd name="connsiteY5" fmla="*/ 882869 h 977462"/>
                <a:gd name="connsiteX6" fmla="*/ 457200 w 1324304"/>
                <a:gd name="connsiteY6" fmla="*/ 268014 h 977462"/>
                <a:gd name="connsiteX7" fmla="*/ 945931 w 1324304"/>
                <a:gd name="connsiteY7" fmla="*/ 788276 h 977462"/>
                <a:gd name="connsiteX8" fmla="*/ 740980 w 1324304"/>
                <a:gd name="connsiteY8" fmla="*/ 283780 h 977462"/>
                <a:gd name="connsiteX9" fmla="*/ 1040525 w 1324304"/>
                <a:gd name="connsiteY9" fmla="*/ 472966 h 977462"/>
                <a:gd name="connsiteX10" fmla="*/ 993228 w 1324304"/>
                <a:gd name="connsiteY10" fmla="*/ 268014 h 977462"/>
                <a:gd name="connsiteX11" fmla="*/ 1324304 w 1324304"/>
                <a:gd name="connsiteY11" fmla="*/ 0 h 977462"/>
                <a:gd name="connsiteX0" fmla="*/ 0 w 1324304"/>
                <a:gd name="connsiteY0" fmla="*/ 977462 h 977462"/>
                <a:gd name="connsiteX1" fmla="*/ 144846 w 1324304"/>
                <a:gd name="connsiteY1" fmla="*/ 862341 h 977462"/>
                <a:gd name="connsiteX2" fmla="*/ 189187 w 1324304"/>
                <a:gd name="connsiteY2" fmla="*/ 709449 h 977462"/>
                <a:gd name="connsiteX3" fmla="*/ 394138 w 1324304"/>
                <a:gd name="connsiteY3" fmla="*/ 867104 h 977462"/>
                <a:gd name="connsiteX4" fmla="*/ 315311 w 1324304"/>
                <a:gd name="connsiteY4" fmla="*/ 472966 h 977462"/>
                <a:gd name="connsiteX5" fmla="*/ 709449 w 1324304"/>
                <a:gd name="connsiteY5" fmla="*/ 882869 h 977462"/>
                <a:gd name="connsiteX6" fmla="*/ 457200 w 1324304"/>
                <a:gd name="connsiteY6" fmla="*/ 268014 h 977462"/>
                <a:gd name="connsiteX7" fmla="*/ 945931 w 1324304"/>
                <a:gd name="connsiteY7" fmla="*/ 788276 h 977462"/>
                <a:gd name="connsiteX8" fmla="*/ 740980 w 1324304"/>
                <a:gd name="connsiteY8" fmla="*/ 283780 h 977462"/>
                <a:gd name="connsiteX9" fmla="*/ 1040525 w 1324304"/>
                <a:gd name="connsiteY9" fmla="*/ 472966 h 977462"/>
                <a:gd name="connsiteX10" fmla="*/ 993228 w 1324304"/>
                <a:gd name="connsiteY10" fmla="*/ 268014 h 977462"/>
                <a:gd name="connsiteX11" fmla="*/ 1324304 w 1324304"/>
                <a:gd name="connsiteY11" fmla="*/ 0 h 977462"/>
                <a:gd name="connsiteX0" fmla="*/ 0 w 1381454"/>
                <a:gd name="connsiteY0" fmla="*/ 986987 h 986987"/>
                <a:gd name="connsiteX1" fmla="*/ 201996 w 1381454"/>
                <a:gd name="connsiteY1" fmla="*/ 862341 h 986987"/>
                <a:gd name="connsiteX2" fmla="*/ 246337 w 1381454"/>
                <a:gd name="connsiteY2" fmla="*/ 709449 h 986987"/>
                <a:gd name="connsiteX3" fmla="*/ 451288 w 1381454"/>
                <a:gd name="connsiteY3" fmla="*/ 867104 h 986987"/>
                <a:gd name="connsiteX4" fmla="*/ 372461 w 1381454"/>
                <a:gd name="connsiteY4" fmla="*/ 472966 h 986987"/>
                <a:gd name="connsiteX5" fmla="*/ 766599 w 1381454"/>
                <a:gd name="connsiteY5" fmla="*/ 882869 h 986987"/>
                <a:gd name="connsiteX6" fmla="*/ 514350 w 1381454"/>
                <a:gd name="connsiteY6" fmla="*/ 268014 h 986987"/>
                <a:gd name="connsiteX7" fmla="*/ 1003081 w 1381454"/>
                <a:gd name="connsiteY7" fmla="*/ 788276 h 986987"/>
                <a:gd name="connsiteX8" fmla="*/ 798130 w 1381454"/>
                <a:gd name="connsiteY8" fmla="*/ 283780 h 986987"/>
                <a:gd name="connsiteX9" fmla="*/ 1097675 w 1381454"/>
                <a:gd name="connsiteY9" fmla="*/ 472966 h 986987"/>
                <a:gd name="connsiteX10" fmla="*/ 1050378 w 1381454"/>
                <a:gd name="connsiteY10" fmla="*/ 268014 h 986987"/>
                <a:gd name="connsiteX11" fmla="*/ 1381454 w 1381454"/>
                <a:gd name="connsiteY11" fmla="*/ 0 h 986987"/>
                <a:gd name="connsiteX0" fmla="*/ 0 w 1381454"/>
                <a:gd name="connsiteY0" fmla="*/ 986987 h 986987"/>
                <a:gd name="connsiteX1" fmla="*/ 201996 w 1381454"/>
                <a:gd name="connsiteY1" fmla="*/ 838528 h 986987"/>
                <a:gd name="connsiteX2" fmla="*/ 246337 w 1381454"/>
                <a:gd name="connsiteY2" fmla="*/ 709449 h 986987"/>
                <a:gd name="connsiteX3" fmla="*/ 451288 w 1381454"/>
                <a:gd name="connsiteY3" fmla="*/ 867104 h 986987"/>
                <a:gd name="connsiteX4" fmla="*/ 372461 w 1381454"/>
                <a:gd name="connsiteY4" fmla="*/ 472966 h 986987"/>
                <a:gd name="connsiteX5" fmla="*/ 766599 w 1381454"/>
                <a:gd name="connsiteY5" fmla="*/ 882869 h 986987"/>
                <a:gd name="connsiteX6" fmla="*/ 514350 w 1381454"/>
                <a:gd name="connsiteY6" fmla="*/ 268014 h 986987"/>
                <a:gd name="connsiteX7" fmla="*/ 1003081 w 1381454"/>
                <a:gd name="connsiteY7" fmla="*/ 788276 h 986987"/>
                <a:gd name="connsiteX8" fmla="*/ 798130 w 1381454"/>
                <a:gd name="connsiteY8" fmla="*/ 283780 h 986987"/>
                <a:gd name="connsiteX9" fmla="*/ 1097675 w 1381454"/>
                <a:gd name="connsiteY9" fmla="*/ 472966 h 986987"/>
                <a:gd name="connsiteX10" fmla="*/ 1050378 w 1381454"/>
                <a:gd name="connsiteY10" fmla="*/ 268014 h 986987"/>
                <a:gd name="connsiteX11" fmla="*/ 1381454 w 1381454"/>
                <a:gd name="connsiteY11" fmla="*/ 0 h 98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454" h="986987">
                  <a:moveTo>
                    <a:pt x="0" y="986987"/>
                  </a:moveTo>
                  <a:cubicBezTo>
                    <a:pt x="70945" y="954142"/>
                    <a:pt x="160940" y="884784"/>
                    <a:pt x="201996" y="838528"/>
                  </a:cubicBezTo>
                  <a:cubicBezTo>
                    <a:pt x="243052" y="792272"/>
                    <a:pt x="204788" y="704686"/>
                    <a:pt x="246337" y="709449"/>
                  </a:cubicBezTo>
                  <a:cubicBezTo>
                    <a:pt x="287886" y="714212"/>
                    <a:pt x="430267" y="906518"/>
                    <a:pt x="451288" y="867104"/>
                  </a:cubicBezTo>
                  <a:cubicBezTo>
                    <a:pt x="472309" y="827690"/>
                    <a:pt x="319909" y="470339"/>
                    <a:pt x="372461" y="472966"/>
                  </a:cubicBezTo>
                  <a:cubicBezTo>
                    <a:pt x="425013" y="475593"/>
                    <a:pt x="742951" y="917028"/>
                    <a:pt x="766599" y="882869"/>
                  </a:cubicBezTo>
                  <a:cubicBezTo>
                    <a:pt x="790247" y="848710"/>
                    <a:pt x="474936" y="283779"/>
                    <a:pt x="514350" y="268014"/>
                  </a:cubicBezTo>
                  <a:cubicBezTo>
                    <a:pt x="553764" y="252249"/>
                    <a:pt x="955784" y="785648"/>
                    <a:pt x="1003081" y="788276"/>
                  </a:cubicBezTo>
                  <a:cubicBezTo>
                    <a:pt x="1050378" y="790904"/>
                    <a:pt x="782364" y="336332"/>
                    <a:pt x="798130" y="283780"/>
                  </a:cubicBezTo>
                  <a:cubicBezTo>
                    <a:pt x="813896" y="231228"/>
                    <a:pt x="1055634" y="475594"/>
                    <a:pt x="1097675" y="472966"/>
                  </a:cubicBezTo>
                  <a:cubicBezTo>
                    <a:pt x="1139716" y="470338"/>
                    <a:pt x="1003082" y="346842"/>
                    <a:pt x="1050378" y="268014"/>
                  </a:cubicBezTo>
                  <a:cubicBezTo>
                    <a:pt x="1097674" y="189186"/>
                    <a:pt x="1307881" y="47297"/>
                    <a:pt x="1381454" y="0"/>
                  </a:cubicBezTo>
                </a:path>
              </a:pathLst>
            </a:custGeom>
            <a:noFill/>
            <a:ln w="279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0" idx="0"/>
            </p:cNvCxnSpPr>
            <p:nvPr/>
          </p:nvCxnSpPr>
          <p:spPr>
            <a:xfrm flipH="1">
              <a:off x="1295403" y="4077028"/>
              <a:ext cx="428950" cy="2663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81200" y="3962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Photon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838200" y="4038600"/>
            <a:ext cx="533400" cy="24305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r>
              <a:rPr lang="en-US" baseline="30000" dirty="0" smtClean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69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NOISE!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92162"/>
            <a:ext cx="8229600" cy="6019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Signal to 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4645152"/>
                <a:ext cx="9144000" cy="1224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SNR</m:t>
                      </m:r>
                      <m:r>
                        <a:rPr lang="en-US" sz="3200" b="0" i="0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QE</m:t>
                          </m:r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𝑅𝐸𝐴𝐷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20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QE</m:t>
                              </m:r>
                              <m:r>
                                <a:rPr lang="en-US" sz="3200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  <m:r>
                                <a:rPr lang="en-US" sz="3200" b="0" i="0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P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/>
                                          <a:ea typeface="Cambria Math"/>
                                        </a:rPr>
                                        <m:t>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3200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QE</m:t>
                                      </m:r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×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5152"/>
                <a:ext cx="9144000" cy="12243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6705600" cy="316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906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from </a:t>
            </a:r>
            <a:r>
              <a:rPr lang="en-US" sz="1400" i="1" dirty="0" smtClean="0"/>
              <a:t>Photon Transfer</a:t>
            </a:r>
            <a:r>
              <a:rPr lang="en-US" sz="1400" dirty="0" smtClean="0"/>
              <a:t> by James R. </a:t>
            </a:r>
            <a:r>
              <a:rPr lang="en-US" sz="1400" dirty="0" err="1" smtClean="0"/>
              <a:t>Janesick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073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optimize SNR?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70037"/>
            <a:ext cx="46482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Choose a camera that has:</a:t>
            </a:r>
          </a:p>
          <a:p>
            <a:pPr lvl="1"/>
            <a:r>
              <a:rPr lang="en-US" sz="2000" dirty="0" smtClean="0"/>
              <a:t>High QE</a:t>
            </a:r>
          </a:p>
          <a:p>
            <a:pPr lvl="2"/>
            <a:r>
              <a:rPr lang="en-US" sz="1600" dirty="0" smtClean="0"/>
              <a:t>Back illuminated</a:t>
            </a:r>
          </a:p>
          <a:p>
            <a:pPr lvl="1"/>
            <a:r>
              <a:rPr lang="en-US" sz="2000" dirty="0" smtClean="0"/>
              <a:t>Low read noise</a:t>
            </a:r>
          </a:p>
          <a:p>
            <a:pPr lvl="1"/>
            <a:r>
              <a:rPr lang="en-US" sz="2000" dirty="0" smtClean="0"/>
              <a:t>Cooling ability</a:t>
            </a:r>
          </a:p>
          <a:p>
            <a:pPr lvl="1"/>
            <a:r>
              <a:rPr lang="en-US" sz="2000" dirty="0" smtClean="0"/>
              <a:t>Spatial uniformity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19600" y="1600199"/>
            <a:ext cx="464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When imaging:</a:t>
            </a:r>
          </a:p>
          <a:p>
            <a:pPr lvl="1"/>
            <a:r>
              <a:rPr lang="en-US" sz="2000" dirty="0" smtClean="0"/>
              <a:t>Go at slowest speeds</a:t>
            </a:r>
          </a:p>
          <a:p>
            <a:pPr lvl="1"/>
            <a:r>
              <a:rPr lang="en-US" sz="2000" dirty="0" smtClean="0"/>
              <a:t>Use largest pixel size</a:t>
            </a:r>
          </a:p>
          <a:p>
            <a:pPr lvl="2"/>
            <a:r>
              <a:rPr lang="en-US" sz="1600" dirty="0" smtClean="0"/>
              <a:t>Binning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3124200" y="3237079"/>
            <a:ext cx="4674728" cy="3620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600" y="4419600"/>
            <a:ext cx="2133600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Binning increases the SNR by a factor of the </a:t>
            </a:r>
            <a:r>
              <a:rPr lang="en-US" dirty="0" err="1" smtClean="0"/>
              <a:t>sqrt</a:t>
            </a:r>
            <a:r>
              <a:rPr lang="en-US" dirty="0" smtClean="0"/>
              <a:t> of number of pixels binned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Nearly eliminating read noise: EMCCDs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Amplifies signal to push it well above read noise</a:t>
            </a:r>
          </a:p>
          <a:p>
            <a:endParaRPr lang="en-US" sz="22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4495800" cy="356067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10200" y="1600200"/>
            <a:ext cx="3429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In CCDs: rows gets transferred to edge to readout register</a:t>
            </a:r>
          </a:p>
          <a:p>
            <a:r>
              <a:rPr lang="en-US" sz="2400" dirty="0" smtClean="0"/>
              <a:t>EMCCDs add an </a:t>
            </a:r>
            <a:r>
              <a:rPr lang="en-US" sz="2400" b="1" dirty="0" smtClean="0"/>
              <a:t>electron multiplication</a:t>
            </a:r>
            <a:r>
              <a:rPr lang="en-US" sz="2400" dirty="0" smtClean="0"/>
              <a:t> (EM) register</a:t>
            </a:r>
          </a:p>
          <a:p>
            <a:r>
              <a:rPr lang="en-US" sz="2400" dirty="0" smtClean="0"/>
              <a:t>As charge is transferred through EM register, </a:t>
            </a:r>
            <a:r>
              <a:rPr lang="en-US" sz="2400" i="1" dirty="0" smtClean="0"/>
              <a:t>impact ionization </a:t>
            </a:r>
            <a:r>
              <a:rPr lang="en-US" sz="2400" dirty="0" smtClean="0"/>
              <a:t>increases charge on order of 100-1000×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6232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from http://www.andor.com/learning-academy/electron-multiplying-ccd-cameras-the-technology-behind-emccds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60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in EMCCDs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876800"/>
                <a:ext cx="9144000" cy="1224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</a:rPr>
                        <m:t>SNR</m:t>
                      </m:r>
                      <m:r>
                        <a:rPr lang="en-US" sz="3200" b="0" i="0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QE</m:t>
                          </m:r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𝑅𝐸𝐴𝐷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sz="320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QE</m:t>
                              </m:r>
                              <m:r>
                                <a:rPr lang="en-US" sz="3200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76800"/>
                <a:ext cx="9144000" cy="12243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300" y="3810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noise = 10 e</a:t>
            </a:r>
            <a:r>
              <a:rPr lang="en-US" baseline="30000" dirty="0" smtClean="0"/>
              <a:t>-</a:t>
            </a:r>
            <a:endParaRPr lang="en-US" baseline="3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27432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9500" y="3810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noise = 0.5 e</a:t>
            </a:r>
            <a:r>
              <a:rPr lang="en-US" baseline="30000" dirty="0" smtClean="0"/>
              <a:t>-</a:t>
            </a:r>
            <a:endParaRPr lang="en-US" baseline="30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95400"/>
            <a:ext cx="27432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62700" y="3809402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noise = 0.5 e</a:t>
            </a:r>
            <a:r>
              <a:rPr lang="en-US" baseline="30000" dirty="0" smtClean="0"/>
              <a:t>-</a:t>
            </a:r>
            <a:br>
              <a:rPr lang="en-US" baseline="30000" dirty="0" smtClean="0"/>
            </a:br>
            <a:r>
              <a:rPr lang="en-US" dirty="0" smtClean="0"/>
              <a:t>Plus EM associated noise,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51979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 new option for when photons are few: </a:t>
            </a:r>
            <a:r>
              <a:rPr lang="en-US" sz="3600" dirty="0" err="1" smtClean="0"/>
              <a:t>sCMOS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“scientific” CMOS</a:t>
            </a:r>
          </a:p>
          <a:p>
            <a:pPr lvl="1"/>
            <a:r>
              <a:rPr lang="en-US" dirty="0" smtClean="0"/>
              <a:t>Latest generation of CMOS cameras</a:t>
            </a:r>
          </a:p>
          <a:p>
            <a:pPr lvl="1"/>
            <a:r>
              <a:rPr lang="en-US" dirty="0" smtClean="0"/>
              <a:t>Sensor split into top and bottom halves</a:t>
            </a:r>
          </a:p>
          <a:p>
            <a:pPr lvl="2"/>
            <a:r>
              <a:rPr lang="en-US" dirty="0" smtClean="0"/>
              <a:t>Both are read out independently to increase speed</a:t>
            </a:r>
          </a:p>
          <a:p>
            <a:pPr lvl="1"/>
            <a:r>
              <a:rPr lang="en-US" dirty="0" smtClean="0"/>
              <a:t>Each column as dual amplifiers and ADC</a:t>
            </a:r>
          </a:p>
          <a:p>
            <a:pPr lvl="2"/>
            <a:r>
              <a:rPr lang="en-US" dirty="0" smtClean="0"/>
              <a:t>For high and low gain readout to maximize dynamic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NOISE!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58992" y="3280172"/>
            <a:ext cx="1914057" cy="76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Photoelectrons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3193" y="3280172"/>
            <a:ext cx="1066800" cy="76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Voltage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26393" y="3280172"/>
            <a:ext cx="1219200" cy="76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10011101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716393" y="3508772"/>
            <a:ext cx="762000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349913" y="3508772"/>
            <a:ext cx="762000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/>
          <p:cNvSpPr/>
          <p:nvPr/>
        </p:nvSpPr>
        <p:spPr>
          <a:xfrm>
            <a:off x="1049393" y="2590800"/>
            <a:ext cx="533400" cy="685800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73050" y="30193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Amplifier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76640" y="2786241"/>
            <a:ext cx="1708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Analog-Digital</a:t>
            </a:r>
            <a:br>
              <a:rPr lang="en-US" dirty="0" smtClean="0"/>
            </a:br>
            <a:r>
              <a:rPr lang="en-US" dirty="0" smtClean="0"/>
              <a:t>Converter (ADC)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0" y="2899172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× QE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2193" y="2133600"/>
            <a:ext cx="97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Photons</a:t>
            </a:r>
            <a:endParaRPr lang="en-US" b="1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835023" y="1866900"/>
            <a:ext cx="1447800" cy="533400"/>
          </a:xfrm>
          <a:prstGeom prst="wedgeRoundRectCallout">
            <a:avLst>
              <a:gd name="adj1" fmla="val -63551"/>
              <a:gd name="adj2" fmla="val 106786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Shot noise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4830055" y="1795102"/>
            <a:ext cx="1861447" cy="533400"/>
          </a:xfrm>
          <a:prstGeom prst="wedgeRoundRectCallout">
            <a:avLst>
              <a:gd name="adj1" fmla="val -51203"/>
              <a:gd name="adj2" fmla="val 177746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Readout noise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44683" y="5562600"/>
            <a:ext cx="4637465" cy="381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Fixed pattern noise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Curved Left Arrow 17"/>
          <p:cNvSpPr/>
          <p:nvPr/>
        </p:nvSpPr>
        <p:spPr>
          <a:xfrm rot="5400000">
            <a:off x="2104203" y="4163247"/>
            <a:ext cx="744593" cy="8001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23442" y="498526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 Gain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3922077" y="4551009"/>
            <a:ext cx="1861447" cy="533400"/>
          </a:xfrm>
          <a:prstGeom prst="wedgeRoundRectCallout">
            <a:avLst>
              <a:gd name="adj1" fmla="val -70998"/>
              <a:gd name="adj2" fmla="val -134408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Clock induced charge noise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208400" y="4903230"/>
            <a:ext cx="1861447" cy="533400"/>
          </a:xfrm>
          <a:prstGeom prst="wedgeRoundRectCallout">
            <a:avLst>
              <a:gd name="adj1" fmla="val 53643"/>
              <a:gd name="adj2" fmla="val -113939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EM noise factor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159660" y="6019800"/>
            <a:ext cx="4637465" cy="381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Dark noise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noise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Steps to generate photon transfer curve: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Record several sequences of frames</a:t>
                </a:r>
                <a:r>
                  <a:rPr lang="en-US" dirty="0"/>
                  <a:t> </a:t>
                </a:r>
                <a:r>
                  <a:rPr lang="en-US" dirty="0" smtClean="0"/>
                  <a:t>at various illumination levels starting with completely dark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Use homogenous illumination,</a:t>
                </a:r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Or correct for inhomogeneity as well as fixed pattern noise by subtracted neighboring frames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Plot standard deviation of signal versus mean signal</a:t>
                </a:r>
              </a:p>
              <a:p>
                <a:pPr marL="1371600" lvl="3" indent="0">
                  <a:buNone/>
                </a:pPr>
                <a:r>
                  <a:rPr lang="en-US" dirty="0" smtClean="0">
                    <a:ea typeface="Cambria Math"/>
                  </a:rPr>
                  <a:t>	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I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x</m:t>
                            </m:r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y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I</m:t>
                        </m:r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y</m:t>
                        </m:r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  <m:r>
                      <a:rPr lang="en-US" b="0" i="0" smtClean="0">
                        <a:latin typeface="Cambria Math"/>
                        <a:ea typeface="Cambria Math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𝑅𝐸𝐴𝐷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8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9199"/>
          </a:xfrm>
        </p:spPr>
      </p:pic>
      <p:sp>
        <p:nvSpPr>
          <p:cNvPr id="5" name="TextBox 4"/>
          <p:cNvSpPr txBox="1"/>
          <p:nvPr/>
        </p:nvSpPr>
        <p:spPr>
          <a:xfrm>
            <a:off x="1295400" y="7620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Noise includes </a:t>
            </a:r>
            <a:r>
              <a:rPr lang="en-US" b="1" dirty="0" smtClean="0">
                <a:solidFill>
                  <a:schemeClr val="tx2"/>
                </a:solidFill>
              </a:rPr>
              <a:t>shot noise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8000"/>
                </a:solidFill>
              </a:rPr>
              <a:t>read noise</a:t>
            </a:r>
            <a:r>
              <a:rPr lang="en-US" dirty="0" smtClean="0"/>
              <a:t>. Fixed pattern noise eliminated by taking the difference of consecutive frames.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296299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Slope of ½ 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4267200"/>
            <a:ext cx="3124200" cy="0"/>
          </a:xfrm>
          <a:prstGeom prst="line">
            <a:avLst/>
          </a:prstGeom>
          <a:ln w="381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43000" y="427090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Slope of 0 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sCMOS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053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9199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2194560" cy="2194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152400"/>
            <a:ext cx="2194560" cy="21945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219200" y="2880360"/>
            <a:ext cx="716280" cy="1234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30040" y="2346960"/>
            <a:ext cx="1508760" cy="32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811774"/>
            <a:ext cx="2194560" cy="219456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7040880" y="1783080"/>
            <a:ext cx="350520" cy="10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6800" y="63246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show variance on a log scale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85800" y="4267200"/>
            <a:ext cx="3124200" cy="0"/>
          </a:xfrm>
          <a:prstGeom prst="line">
            <a:avLst/>
          </a:prstGeom>
          <a:ln w="381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43000" y="427090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Slope of 0 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90800" y="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sCMOS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11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" y="0"/>
            <a:ext cx="9144000" cy="5709199"/>
          </a:xfrm>
        </p:spPr>
      </p:pic>
      <p:sp>
        <p:nvSpPr>
          <p:cNvPr id="7" name="TextBox 6"/>
          <p:cNvSpPr txBox="1"/>
          <p:nvPr/>
        </p:nvSpPr>
        <p:spPr>
          <a:xfrm>
            <a:off x="4191000" y="3733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Slope of ½ 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400" y="990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Slope of 1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762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pattern noise is now included.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sCMOS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64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" r="6758"/>
          <a:stretch/>
        </p:blipFill>
        <p:spPr>
          <a:xfrm>
            <a:off x="4008911" y="2820080"/>
            <a:ext cx="5058889" cy="2894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Detectors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47800"/>
            <a:ext cx="82296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Avalanche Photodiode (APD)</a:t>
            </a:r>
          </a:p>
          <a:p>
            <a:pPr lvl="1"/>
            <a:r>
              <a:rPr lang="en-US" dirty="0" smtClean="0"/>
              <a:t>Initial e</a:t>
            </a:r>
            <a:r>
              <a:rPr lang="en-US" baseline="30000" dirty="0" smtClean="0"/>
              <a:t>-</a:t>
            </a:r>
            <a:r>
              <a:rPr lang="en-US" dirty="0" smtClean="0"/>
              <a:t> becomes amplified through </a:t>
            </a:r>
            <a:r>
              <a:rPr lang="en-US" i="1" dirty="0" smtClean="0"/>
              <a:t>impact ionization</a:t>
            </a:r>
          </a:p>
          <a:p>
            <a:pPr lvl="1"/>
            <a:r>
              <a:rPr lang="en-US" dirty="0" smtClean="0"/>
              <a:t>Gains of 100 to 1000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53200"/>
            <a:ext cx="899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http://www.leica-microsystems.com/science-lab/sensors-for-true-confocal-scanning/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30" y="4932965"/>
            <a:ext cx="1619250" cy="1543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" y="3980465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" y="0"/>
            <a:ext cx="9144000" cy="57091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"/>
            <a:ext cx="2194560" cy="2194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502465"/>
            <a:ext cx="2194560" cy="219456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1219200" y="2727960"/>
            <a:ext cx="792480" cy="1463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63246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show average of 400 frames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2" y="3794533"/>
            <a:ext cx="2194560" cy="21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514600"/>
            <a:ext cx="2194560" cy="219456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6" idx="2"/>
          </p:cNvCxnSpPr>
          <p:nvPr/>
        </p:nvCxnSpPr>
        <p:spPr>
          <a:xfrm>
            <a:off x="4206240" y="2697025"/>
            <a:ext cx="365760" cy="762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V="1">
            <a:off x="5837602" y="2727960"/>
            <a:ext cx="486998" cy="10665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620000" y="1752600"/>
            <a:ext cx="41148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0800" y="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sCMOS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721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" y="0"/>
            <a:ext cx="9144000" cy="5709199"/>
          </a:xfrm>
        </p:spPr>
      </p:pic>
      <p:sp>
        <p:nvSpPr>
          <p:cNvPr id="2" name="Oval 1"/>
          <p:cNvSpPr/>
          <p:nvPr/>
        </p:nvSpPr>
        <p:spPr>
          <a:xfrm>
            <a:off x="914400" y="3733800"/>
            <a:ext cx="35814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28800" y="338864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Noise 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19966397">
            <a:off x="3787487" y="2761400"/>
            <a:ext cx="2806722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62400" y="251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Shot Noise 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 rot="19009286">
            <a:off x="6118633" y="1336145"/>
            <a:ext cx="2287563" cy="105721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19800" y="8776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Pattern Noise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sCMOS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5638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looking at shot noise vs. signal: ADU conversion is about 2.2 DN/e</a:t>
            </a:r>
            <a:r>
              <a:rPr lang="en-US" baseline="30000" dirty="0" smtClean="0"/>
              <a:t>-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371600" y="5943600"/>
            <a:ext cx="6477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Read noise: noise vs. signal levels out around 3.8 DN = 1.7e</a:t>
            </a:r>
            <a:r>
              <a:rPr lang="en-US" baseline="30000" dirty="0"/>
              <a:t>-</a:t>
            </a:r>
            <a:r>
              <a:rPr lang="en-US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1600" y="6260068"/>
            <a:ext cx="6802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Fixed pattern noise</a:t>
            </a:r>
            <a:r>
              <a:rPr lang="en-US" dirty="0"/>
              <a:t>: </a:t>
            </a:r>
            <a:r>
              <a:rPr lang="en-US" dirty="0" smtClean="0"/>
              <a:t>about 1.7% of 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/>
      <p:bldP spid="7" grpId="0" animBg="1"/>
      <p:bldP spid="8" grpId="0"/>
      <p:bldP spid="10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1" y="0"/>
            <a:ext cx="9144000" cy="57091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0800" y="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sCMOS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371600" y="5943600"/>
            <a:ext cx="6477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Read noise: noise vs. signal levels out around </a:t>
            </a:r>
            <a:r>
              <a:rPr lang="en-US" dirty="0" smtClean="0"/>
              <a:t>1.7e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9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56388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looking at shot noise vs. signal: ADU conversion is about 1.0 DN/e</a:t>
            </a:r>
            <a:r>
              <a:rPr lang="en-US" baseline="30000" dirty="0" smtClean="0"/>
              <a:t>-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371600" y="5943600"/>
            <a:ext cx="6477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Read noise: noise vs. signal levels out around 5</a:t>
            </a:r>
            <a:r>
              <a:rPr lang="en-US" dirty="0" smtClean="0"/>
              <a:t> </a:t>
            </a:r>
            <a:r>
              <a:rPr lang="en-US" dirty="0"/>
              <a:t>DN = </a:t>
            </a:r>
            <a:r>
              <a:rPr lang="en-US" dirty="0" smtClean="0"/>
              <a:t>5 e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8944353">
            <a:off x="4078094" y="2751348"/>
            <a:ext cx="2788092" cy="89202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14800" y="2438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Shot Noise 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21040058">
            <a:off x="1059211" y="3952136"/>
            <a:ext cx="3699469" cy="81895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76400" y="3657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Noise 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010400" y="1295400"/>
            <a:ext cx="593167" cy="55959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51651" y="1854997"/>
            <a:ext cx="130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well regime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90800" y="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CCD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295400" y="7620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pattern noise and illumination inhomogeneity eliminated by taking the difference of consecutive frames.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/>
      <p:bldP spid="10" grpId="0" animBg="1"/>
      <p:bldP spid="11" grpId="0"/>
      <p:bldP spid="14" grpId="0" animBg="1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91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90800" y="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EMCCD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208486" y="382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ADU </a:t>
            </a:r>
            <a:r>
              <a:rPr lang="en-US" b="1" dirty="0" smtClean="0">
                <a:solidFill>
                  <a:srgbClr val="FF0000"/>
                </a:solidFill>
                <a:latin typeface="Calibri"/>
              </a:rPr>
              <a:t>≈ 0.1 DN/e</a:t>
            </a:r>
            <a:r>
              <a:rPr lang="en-US" b="1" baseline="30000" dirty="0" smtClean="0">
                <a:solidFill>
                  <a:srgbClr val="FF0000"/>
                </a:solidFill>
                <a:latin typeface="Calibri"/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200" y="24969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ADU </a:t>
            </a:r>
            <a:r>
              <a:rPr lang="en-US" b="1" dirty="0" smtClean="0">
                <a:solidFill>
                  <a:srgbClr val="0070C0"/>
                </a:solidFill>
                <a:latin typeface="Calibri"/>
              </a:rPr>
              <a:t>≈ 5 DN/e</a:t>
            </a:r>
            <a:r>
              <a:rPr lang="en-US" b="1" baseline="30000" dirty="0" smtClean="0">
                <a:solidFill>
                  <a:srgbClr val="0070C0"/>
                </a:solidFill>
                <a:latin typeface="Calibri"/>
              </a:rPr>
              <a:t>-</a:t>
            </a:r>
            <a:endParaRPr lang="en-US" b="1" baseline="30000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3092" y="134257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ADU </a:t>
            </a:r>
            <a:r>
              <a:rPr lang="en-US" b="1" dirty="0" smtClean="0">
                <a:solidFill>
                  <a:srgbClr val="008000"/>
                </a:solidFill>
                <a:latin typeface="Calibri"/>
              </a:rPr>
              <a:t>≈ 10 DN/e</a:t>
            </a:r>
            <a:r>
              <a:rPr lang="en-US" b="1" baseline="30000" dirty="0" smtClean="0">
                <a:solidFill>
                  <a:srgbClr val="008000"/>
                </a:solidFill>
                <a:latin typeface="Calibri"/>
              </a:rPr>
              <a:t>-</a:t>
            </a:r>
            <a:endParaRPr lang="en-US" b="1" baseline="30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4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9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EMCCD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" y="4331732"/>
            <a:ext cx="3124200" cy="0"/>
          </a:xfrm>
          <a:prstGeom prst="line">
            <a:avLst/>
          </a:prstGeom>
          <a:ln w="381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4800" y="4038600"/>
            <a:ext cx="3124200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90600" y="2286000"/>
            <a:ext cx="312420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200" y="1916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Read noise </a:t>
            </a:r>
            <a:r>
              <a:rPr lang="en-US" b="1" dirty="0" smtClean="0">
                <a:solidFill>
                  <a:srgbClr val="FF0000"/>
                </a:solidFill>
                <a:latin typeface="Calibri"/>
              </a:rPr>
              <a:t>≈ 30 e</a:t>
            </a:r>
            <a:r>
              <a:rPr lang="en-US" b="1" baseline="30000" dirty="0" smtClean="0">
                <a:solidFill>
                  <a:srgbClr val="FF0000"/>
                </a:solidFill>
                <a:latin typeface="Calibri"/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3733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Read noise </a:t>
            </a:r>
            <a:r>
              <a:rPr lang="en-US" b="1" dirty="0" smtClean="0">
                <a:solidFill>
                  <a:srgbClr val="0070C0"/>
                </a:solidFill>
                <a:latin typeface="Calibri"/>
              </a:rPr>
              <a:t>≈ 0.9 e</a:t>
            </a:r>
            <a:r>
              <a:rPr lang="en-US" b="1" baseline="30000" dirty="0" smtClean="0">
                <a:solidFill>
                  <a:srgbClr val="0070C0"/>
                </a:solidFill>
                <a:latin typeface="Calibri"/>
              </a:rPr>
              <a:t>-</a:t>
            </a:r>
            <a:endParaRPr lang="en-US" b="1" baseline="300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6600" y="4267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Read noise </a:t>
            </a:r>
            <a:r>
              <a:rPr lang="en-US" b="1" dirty="0" smtClean="0">
                <a:solidFill>
                  <a:srgbClr val="008000"/>
                </a:solidFill>
                <a:latin typeface="Calibri"/>
              </a:rPr>
              <a:t>≈ 0.5 e</a:t>
            </a:r>
            <a:r>
              <a:rPr lang="en-US" b="1" baseline="30000" dirty="0" smtClean="0">
                <a:solidFill>
                  <a:srgbClr val="008000"/>
                </a:solidFill>
                <a:latin typeface="Calibri"/>
              </a:rPr>
              <a:t>-</a:t>
            </a:r>
            <a:endParaRPr lang="en-US" b="1" baseline="300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000" y="58674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plotted in units of e</a:t>
            </a:r>
            <a:r>
              <a:rPr lang="en-US" baseline="30000" dirty="0" smtClean="0"/>
              <a:t>-</a:t>
            </a:r>
            <a:r>
              <a:rPr lang="en-US" dirty="0" smtClean="0"/>
              <a:t> rather than DN benefit of EM gain can be seen: </a:t>
            </a:r>
            <a:r>
              <a:rPr lang="en-US" b="1" dirty="0" smtClean="0"/>
              <a:t>read noise is effectively reduced by the amount of gain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351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9199"/>
          </a:xfrm>
        </p:spPr>
      </p:pic>
      <p:sp>
        <p:nvSpPr>
          <p:cNvPr id="10" name="Right Arrow 9"/>
          <p:cNvSpPr/>
          <p:nvPr/>
        </p:nvSpPr>
        <p:spPr>
          <a:xfrm>
            <a:off x="4181327" y="1905000"/>
            <a:ext cx="509411" cy="859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69567" y="1715869"/>
            <a:ext cx="199763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All three cameras above read noise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91921" y="3352800"/>
            <a:ext cx="1997633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Cross over between EMCCD and </a:t>
            </a:r>
            <a:r>
              <a:rPr lang="en-US" dirty="0" err="1" smtClean="0"/>
              <a:t>sCMOS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back to the spec sheet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8348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3048000"/>
            <a:ext cx="1981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784397" y="4572000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64658" y="1981200"/>
            <a:ext cx="2583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r</a:t>
            </a:r>
            <a:r>
              <a:rPr lang="en-US" dirty="0" smtClean="0"/>
              <a:t> = 6 e-</a:t>
            </a:r>
          </a:p>
          <a:p>
            <a:r>
              <a:rPr lang="en-US" dirty="0" smtClean="0"/>
              <a:t>QE </a:t>
            </a:r>
            <a:r>
              <a:rPr lang="en-US" dirty="0" smtClean="0">
                <a:latin typeface="Calibri"/>
              </a:rPr>
              <a:t>≈ 45% </a:t>
            </a:r>
            <a:r>
              <a:rPr lang="en-US" dirty="0"/>
              <a:t>at </a:t>
            </a:r>
            <a:r>
              <a:rPr lang="en-US" dirty="0" smtClean="0"/>
              <a:t>≈ 700nm</a:t>
            </a:r>
          </a:p>
          <a:p>
            <a:endParaRPr lang="en-US" dirty="0" smtClean="0"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47356" y="2971800"/>
                <a:ext cx="2836289" cy="729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SNR</m:t>
                      </m:r>
                      <m:r>
                        <a:rPr lang="en-US" b="0" i="0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QE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QE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𝑅𝐸𝐴𝐷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56" y="2971800"/>
                <a:ext cx="2836289" cy="7290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6256" r="6485"/>
          <a:stretch/>
        </p:blipFill>
        <p:spPr>
          <a:xfrm>
            <a:off x="5105400" y="3903260"/>
            <a:ext cx="4026901" cy="26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0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back to the spec sheet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8348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3581400"/>
            <a:ext cx="1981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81600" y="2209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Dark current: 1 e</a:t>
            </a:r>
            <a:r>
              <a:rPr lang="en-US" baseline="30000" dirty="0" smtClean="0"/>
              <a:t>-</a:t>
            </a:r>
            <a:r>
              <a:rPr lang="en-US" dirty="0" smtClean="0"/>
              <a:t>/pixel/s @ 23 </a:t>
            </a:r>
            <a:r>
              <a:rPr lang="en-US" dirty="0" smtClean="0">
                <a:latin typeface="Calibri"/>
              </a:rPr>
              <a:t>°</a:t>
            </a:r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2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back to the spec sheet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83489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1999" y="3200400"/>
            <a:ext cx="211264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81600" y="2209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range: 2,667:1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92090" y="2819400"/>
            <a:ext cx="3470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noise = 6 e</a:t>
            </a:r>
            <a:r>
              <a:rPr lang="en-US" baseline="30000" dirty="0" smtClean="0"/>
              <a:t>-</a:t>
            </a:r>
          </a:p>
          <a:p>
            <a:r>
              <a:rPr lang="en-US" dirty="0" smtClean="0"/>
              <a:t>Full well capacity = 16,000 e</a:t>
            </a:r>
            <a:r>
              <a:rPr lang="en-US" baseline="30000" dirty="0" smtClean="0"/>
              <a:t>-</a:t>
            </a:r>
          </a:p>
          <a:p>
            <a:r>
              <a:rPr lang="en-US" dirty="0" smtClean="0"/>
              <a:t>Dynamic range = 16,000/6 = 2667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4724400"/>
            <a:ext cx="2112645" cy="20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92090" y="407806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range A/D = 14 bit</a:t>
            </a:r>
          </a:p>
          <a:p>
            <a:r>
              <a:rPr lang="en-US" dirty="0" smtClean="0"/>
              <a:t>Gray levels = 2</a:t>
            </a:r>
            <a:r>
              <a:rPr lang="en-US" baseline="30000" dirty="0" smtClean="0"/>
              <a:t>14</a:t>
            </a:r>
            <a:r>
              <a:rPr lang="en-US" dirty="0" smtClean="0"/>
              <a:t> = 16,384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03" y="2667000"/>
            <a:ext cx="4344318" cy="2971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143000"/>
            <a:ext cx="2901339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Point Detectors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47800"/>
            <a:ext cx="82296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Photomultiplier Tube (PMT)</a:t>
            </a:r>
          </a:p>
          <a:p>
            <a:pPr lvl="1"/>
            <a:r>
              <a:rPr lang="en-US" dirty="0" smtClean="0"/>
              <a:t>Used widely in </a:t>
            </a:r>
            <a:r>
              <a:rPr lang="en-US" dirty="0" err="1" smtClean="0"/>
              <a:t>confocals</a:t>
            </a:r>
            <a:endParaRPr lang="en-US" dirty="0" smtClean="0"/>
          </a:p>
          <a:p>
            <a:pPr lvl="1"/>
            <a:r>
              <a:rPr lang="en-US" dirty="0" smtClean="0"/>
              <a:t>High linearity</a:t>
            </a:r>
          </a:p>
          <a:p>
            <a:pPr lvl="1"/>
            <a:r>
              <a:rPr lang="en-US" dirty="0" smtClean="0"/>
              <a:t>Fast response</a:t>
            </a:r>
          </a:p>
          <a:p>
            <a:pPr lvl="1"/>
            <a:r>
              <a:rPr lang="en-US" dirty="0"/>
              <a:t>High gain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3200"/>
            <a:ext cx="899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http://www.leica-microsystems.com/science-lab/sensors-for-true-confocal-scanning/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27831"/>
            <a:ext cx="2209800" cy="29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2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 more information: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http://</a:t>
            </a:r>
            <a:r>
              <a:rPr lang="en-US" sz="2000" dirty="0" smtClean="0"/>
              <a:t>learn.hamamatsu.com/articles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http://www.microscopyu.com/articles/digitalimaging/index.html</a:t>
            </a:r>
            <a:r>
              <a:rPr lang="en-US" sz="2000" dirty="0" smtClean="0"/>
              <a:t>/</a:t>
            </a:r>
          </a:p>
          <a:p>
            <a:pPr lvl="1">
              <a:spcAft>
                <a:spcPts val="1200"/>
              </a:spcAft>
            </a:pPr>
            <a:r>
              <a:rPr lang="en-US" sz="2000" i="1" dirty="0" smtClean="0"/>
              <a:t>Photon Transfer</a:t>
            </a:r>
            <a:r>
              <a:rPr lang="en-US" sz="2000" dirty="0" smtClean="0"/>
              <a:t> by James </a:t>
            </a:r>
            <a:r>
              <a:rPr lang="en-US" sz="2000" dirty="0" err="1" smtClean="0"/>
              <a:t>Janesick</a:t>
            </a:r>
            <a:endParaRPr lang="en-US" sz="2000" dirty="0" smtClean="0"/>
          </a:p>
          <a:p>
            <a:pPr marL="457200" lvl="1" indent="0">
              <a:buNone/>
            </a:pPr>
            <a:endParaRPr lang="en-US" sz="2400" i="1" dirty="0" smtClean="0"/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018949"/>
            <a:ext cx="2743200" cy="37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4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are photons detected?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2200" y="1501974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Quantum Efficiency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3600"/>
            <a:ext cx="5538695" cy="45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2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image sensors sense an 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744" y="1334869"/>
            <a:ext cx="7881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2. Must detect photons over an array of pixels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3984172" cy="2316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CCD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76800" y="2514600"/>
            <a:ext cx="3984172" cy="231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CMOS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5399" y="3188834"/>
            <a:ext cx="2955472" cy="32838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2" y="3512078"/>
            <a:ext cx="2982686" cy="258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image sensors sense an 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744" y="1334869"/>
            <a:ext cx="7881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3. Electrons generated in each pixel must be read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3984172" cy="2316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CCD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76800" y="2514600"/>
            <a:ext cx="3984172" cy="231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CMOS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5399" y="3188834"/>
            <a:ext cx="2955472" cy="32838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2" y="3512078"/>
            <a:ext cx="2982686" cy="2588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56358" y="4903032"/>
            <a:ext cx="25908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Serial devices where each pixel’s charge is read out one at a time</a:t>
            </a:r>
          </a:p>
        </p:txBody>
      </p:sp>
      <p:sp>
        <p:nvSpPr>
          <p:cNvPr id="9" name="Rectangle 8"/>
          <p:cNvSpPr/>
          <p:nvPr/>
        </p:nvSpPr>
        <p:spPr>
          <a:xfrm>
            <a:off x="5410200" y="4903032"/>
            <a:ext cx="27432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Each pixel contains amplifier electronics so read out can be much faster</a:t>
            </a:r>
          </a:p>
        </p:txBody>
      </p:sp>
    </p:spTree>
    <p:extLst>
      <p:ext uri="{BB962C8B-B14F-4D97-AF65-F5344CB8AC3E}">
        <p14:creationId xmlns:p14="http://schemas.microsoft.com/office/powerpoint/2010/main" val="9458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10079</TotalTime>
  <Words>2010</Words>
  <Application>Microsoft Office PowerPoint</Application>
  <PresentationFormat>On-screen Show (4:3)</PresentationFormat>
  <Paragraphs>431</Paragraphs>
  <Slides>60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Cameras For Microscopy</vt:lpstr>
      <vt:lpstr>Goals of this lecture</vt:lpstr>
      <vt:lpstr>How image sensors sense an image</vt:lpstr>
      <vt:lpstr>Point Detectors</vt:lpstr>
      <vt:lpstr>Point Detectors</vt:lpstr>
      <vt:lpstr>Point Detectors</vt:lpstr>
      <vt:lpstr>How well are photons detected?</vt:lpstr>
      <vt:lpstr>How image sensors sense an image</vt:lpstr>
      <vt:lpstr>How image sensors sense an image</vt:lpstr>
      <vt:lpstr>What is meant by “read out”?</vt:lpstr>
      <vt:lpstr>CCD Detectors</vt:lpstr>
      <vt:lpstr>Front or Back Illuminated</vt:lpstr>
      <vt:lpstr>CCD Detectors</vt:lpstr>
      <vt:lpstr>CCD Detectors</vt:lpstr>
      <vt:lpstr>Bucket brigade analogy for read out</vt:lpstr>
      <vt:lpstr>Transferring photoelectrons out</vt:lpstr>
      <vt:lpstr>Transferring photoelectrons out</vt:lpstr>
      <vt:lpstr>Transferring photoelectrons out</vt:lpstr>
      <vt:lpstr>Transferring photoelectrons out</vt:lpstr>
      <vt:lpstr>CMOS Detectors</vt:lpstr>
      <vt:lpstr>CMOS read out</vt:lpstr>
      <vt:lpstr>CMOS read out</vt:lpstr>
      <vt:lpstr>CMOS read out</vt:lpstr>
      <vt:lpstr>CMOS read out</vt:lpstr>
      <vt:lpstr>CMOS read out</vt:lpstr>
      <vt:lpstr>Many options</vt:lpstr>
      <vt:lpstr>Camera Spec Sheets</vt:lpstr>
      <vt:lpstr>The Ideal Camera</vt:lpstr>
      <vt:lpstr>Going into the spec sheet</vt:lpstr>
      <vt:lpstr>Going into the spec sheet</vt:lpstr>
      <vt:lpstr>Going into the spec sheet</vt:lpstr>
      <vt:lpstr>How well are photons detected?</vt:lpstr>
      <vt:lpstr>Going into the spec sheet</vt:lpstr>
      <vt:lpstr>NOISE!</vt:lpstr>
      <vt:lpstr>NOISE!</vt:lpstr>
      <vt:lpstr>NOISE!</vt:lpstr>
      <vt:lpstr>NOISE!</vt:lpstr>
      <vt:lpstr>NOISE!</vt:lpstr>
      <vt:lpstr>NOISE!</vt:lpstr>
      <vt:lpstr>NOISE!</vt:lpstr>
      <vt:lpstr>How do you optimize SNR?</vt:lpstr>
      <vt:lpstr>Nearly eliminating read noise: EMCCDs</vt:lpstr>
      <vt:lpstr>Noise in EMCCDs</vt:lpstr>
      <vt:lpstr>A new option for when photons are few: sCMOS</vt:lpstr>
      <vt:lpstr>NOISE!</vt:lpstr>
      <vt:lpstr>Measuring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Going back to the spec sheet</vt:lpstr>
      <vt:lpstr>Going back to the spec sheet</vt:lpstr>
      <vt:lpstr>Going back to the spec sheet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</dc:creator>
  <cp:lastModifiedBy>Ryan</cp:lastModifiedBy>
  <cp:revision>242</cp:revision>
  <cp:lastPrinted>2013-03-20T00:56:50Z</cp:lastPrinted>
  <dcterms:created xsi:type="dcterms:W3CDTF">2013-03-14T19:56:21Z</dcterms:created>
  <dcterms:modified xsi:type="dcterms:W3CDTF">2013-03-26T19:46:50Z</dcterms:modified>
</cp:coreProperties>
</file>